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2" r:id="rId4"/>
    <p:sldId id="259" r:id="rId5"/>
    <p:sldId id="273" r:id="rId6"/>
    <p:sldId id="260" r:id="rId7"/>
    <p:sldId id="274" r:id="rId8"/>
    <p:sldId id="287" r:id="rId9"/>
    <p:sldId id="290" r:id="rId10"/>
    <p:sldId id="288" r:id="rId11"/>
    <p:sldId id="292" r:id="rId12"/>
    <p:sldId id="293" r:id="rId13"/>
    <p:sldId id="277" r:id="rId14"/>
    <p:sldId id="294" r:id="rId15"/>
    <p:sldId id="264" r:id="rId16"/>
    <p:sldId id="265" r:id="rId17"/>
    <p:sldId id="281" r:id="rId18"/>
    <p:sldId id="266" r:id="rId19"/>
    <p:sldId id="295" r:id="rId20"/>
    <p:sldId id="267" r:id="rId21"/>
    <p:sldId id="296" r:id="rId22"/>
    <p:sldId id="268" r:id="rId23"/>
    <p:sldId id="286" r:id="rId24"/>
    <p:sldId id="269" r:id="rId25"/>
    <p:sldId id="297" r:id="rId26"/>
    <p:sldId id="298" r:id="rId27"/>
    <p:sldId id="29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FF"/>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84" autoAdjust="0"/>
    <p:restoredTop sz="94660"/>
  </p:normalViewPr>
  <p:slideViewPr>
    <p:cSldViewPr>
      <p:cViewPr varScale="1">
        <p:scale>
          <a:sx n="70" d="100"/>
          <a:sy n="70" d="100"/>
        </p:scale>
        <p:origin x="133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8596D3-B091-44C6-A152-9503B8691B01}" type="datetimeFigureOut">
              <a:rPr lang="en-US" smtClean="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34952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8596D3-B091-44C6-A152-9503B8691B01}" type="datetimeFigureOut">
              <a:rPr lang="en-US" smtClean="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540120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8596D3-B091-44C6-A152-9503B8691B01}" type="datetimeFigureOut">
              <a:rPr lang="en-US" smtClean="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103035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8596D3-B091-44C6-A152-9503B8691B01}" type="datetimeFigureOut">
              <a:rPr lang="en-US" smtClean="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427487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8596D3-B091-44C6-A152-9503B8691B01}" type="datetimeFigureOut">
              <a:rPr lang="en-US" smtClean="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1474452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8596D3-B091-44C6-A152-9503B8691B01}" type="datetimeFigureOut">
              <a:rPr lang="en-US" smtClean="0"/>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85251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8596D3-B091-44C6-A152-9503B8691B01}" type="datetimeFigureOut">
              <a:rPr lang="en-US" smtClean="0"/>
              <a:t>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704843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8596D3-B091-44C6-A152-9503B8691B01}" type="datetimeFigureOut">
              <a:rPr lang="en-US" smtClean="0"/>
              <a:t>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150926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596D3-B091-44C6-A152-9503B8691B01}" type="datetimeFigureOut">
              <a:rPr lang="en-US" smtClean="0"/>
              <a:t>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563254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8596D3-B091-44C6-A152-9503B8691B01}" type="datetimeFigureOut">
              <a:rPr lang="en-US" smtClean="0"/>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018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8596D3-B091-44C6-A152-9503B8691B01}" type="datetimeFigureOut">
              <a:rPr lang="en-US" smtClean="0"/>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49145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596D3-B091-44C6-A152-9503B8691B01}" type="datetimeFigureOut">
              <a:rPr lang="en-US" smtClean="0"/>
              <a:t>1/18/2020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6E503-8A2F-4673-8AC6-A9342E52247D}" type="slidenum">
              <a:rPr lang="en-US" smtClean="0"/>
              <a:t>‹#›</a:t>
            </a:fld>
            <a:endParaRPr lang="en-US" dirty="0"/>
          </a:p>
        </p:txBody>
      </p:sp>
    </p:spTree>
    <p:extLst>
      <p:ext uri="{BB962C8B-B14F-4D97-AF65-F5344CB8AC3E}">
        <p14:creationId xmlns:p14="http://schemas.microsoft.com/office/powerpoint/2010/main" val="2923327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05800" cy="2923877"/>
          </a:xfrm>
          <a:prstGeom prst="rect">
            <a:avLst/>
          </a:prstGeom>
          <a:noFill/>
        </p:spPr>
        <p:txBody>
          <a:bodyPr wrap="square" rtlCol="0">
            <a:spAutoFit/>
          </a:bodyPr>
          <a:lstStyle/>
          <a:p>
            <a:pPr algn="ctr"/>
            <a:r>
              <a:rPr lang="en-US" sz="4800" dirty="0"/>
              <a:t>25 Regents Exam Problems for</a:t>
            </a:r>
          </a:p>
          <a:p>
            <a:pPr algn="ctr"/>
            <a:br>
              <a:rPr lang="en-US" sz="4800" dirty="0"/>
            </a:br>
            <a:r>
              <a:rPr lang="en-US" sz="8800" dirty="0"/>
              <a:t>Thermochemistry</a:t>
            </a:r>
          </a:p>
        </p:txBody>
      </p:sp>
      <p:sp>
        <p:nvSpPr>
          <p:cNvPr id="3" name="TextBox 2"/>
          <p:cNvSpPr txBox="1"/>
          <p:nvPr/>
        </p:nvSpPr>
        <p:spPr>
          <a:xfrm>
            <a:off x="533400" y="3304877"/>
            <a:ext cx="8153400" cy="2862322"/>
          </a:xfrm>
          <a:prstGeom prst="rect">
            <a:avLst/>
          </a:prstGeom>
          <a:noFill/>
        </p:spPr>
        <p:txBody>
          <a:bodyPr wrap="square" rtlCol="0">
            <a:spAutoFit/>
          </a:bodyPr>
          <a:lstStyle/>
          <a:p>
            <a:pPr algn="ctr"/>
            <a:r>
              <a:rPr lang="en-US" sz="3600" dirty="0">
                <a:solidFill>
                  <a:srgbClr val="FF0000"/>
                </a:solidFill>
              </a:rPr>
              <a:t>First we line up, get partners: </a:t>
            </a:r>
            <a:br>
              <a:rPr lang="en-US" sz="3600" dirty="0">
                <a:solidFill>
                  <a:srgbClr val="FF0000"/>
                </a:solidFill>
              </a:rPr>
            </a:br>
            <a:r>
              <a:rPr lang="en-US" sz="3600" dirty="0">
                <a:solidFill>
                  <a:srgbClr val="FF0000"/>
                </a:solidFill>
              </a:rPr>
              <a:t>the strongest with the most nervous, </a:t>
            </a:r>
            <a:br>
              <a:rPr lang="en-US" sz="3600" dirty="0">
                <a:solidFill>
                  <a:srgbClr val="FF0000"/>
                </a:solidFill>
              </a:rPr>
            </a:br>
            <a:r>
              <a:rPr lang="en-US" sz="3600" dirty="0">
                <a:solidFill>
                  <a:srgbClr val="FF0000"/>
                </a:solidFill>
              </a:rPr>
              <a:t>then get paper, pen, calculators and reference tables.</a:t>
            </a:r>
          </a:p>
          <a:p>
            <a:endParaRPr lang="en-US" dirty="0"/>
          </a:p>
          <a:p>
            <a:endParaRPr lang="en-US" dirty="0"/>
          </a:p>
        </p:txBody>
      </p:sp>
    </p:spTree>
    <p:extLst>
      <p:ext uri="{BB962C8B-B14F-4D97-AF65-F5344CB8AC3E}">
        <p14:creationId xmlns:p14="http://schemas.microsoft.com/office/powerpoint/2010/main" val="2499068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305800" cy="3816429"/>
          </a:xfrm>
          <a:prstGeom prst="rect">
            <a:avLst/>
          </a:prstGeom>
          <a:noFill/>
        </p:spPr>
        <p:txBody>
          <a:bodyPr wrap="square" rtlCol="0">
            <a:spAutoFit/>
          </a:bodyPr>
          <a:lstStyle/>
          <a:p>
            <a:pPr lvl="0"/>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January 2007 Regents exam</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a:p>
            <a:pPr lvl="0"/>
            <a:endParaRPr lang="en-US" sz="3200" b="1" dirty="0">
              <a:solidFill>
                <a:prstClr val="black"/>
              </a:solidFill>
              <a:latin typeface="Times New Roman" panose="02020603050405020304" pitchFamily="18" charset="0"/>
              <a:cs typeface="Times New Roman" panose="02020603050405020304" pitchFamily="18" charset="0"/>
            </a:endParaRPr>
          </a:p>
          <a:p>
            <a:pPr lvl="0"/>
            <a:r>
              <a:rPr lang="en-US" sz="3200" b="1" dirty="0">
                <a:solidFill>
                  <a:prstClr val="black"/>
                </a:solidFill>
                <a:latin typeface="Times New Roman" panose="02020603050405020304" pitchFamily="18" charset="0"/>
                <a:cs typeface="Times New Roman" panose="02020603050405020304" pitchFamily="18" charset="0"/>
              </a:rPr>
              <a:t>7.  At which temperature would atoms of He</a:t>
            </a:r>
            <a:r>
              <a:rPr lang="en-US" sz="3200" b="1" baseline="-25000" dirty="0">
                <a:solidFill>
                  <a:prstClr val="black"/>
                </a:solidFill>
                <a:latin typeface="Times New Roman" panose="02020603050405020304" pitchFamily="18" charset="0"/>
                <a:cs typeface="Times New Roman" panose="02020603050405020304" pitchFamily="18" charset="0"/>
              </a:rPr>
              <a:t>(G)   </a:t>
            </a:r>
            <a:br>
              <a:rPr lang="en-US" sz="3200" b="1" baseline="-25000" dirty="0">
                <a:solidFill>
                  <a:prstClr val="black"/>
                </a:solidFill>
                <a:latin typeface="Times New Roman" panose="02020603050405020304" pitchFamily="18" charset="0"/>
                <a:cs typeface="Times New Roman" panose="02020603050405020304" pitchFamily="18" charset="0"/>
              </a:rPr>
            </a:br>
            <a:r>
              <a:rPr lang="en-US" sz="3200" b="1" baseline="-25000" dirty="0">
                <a:solidFill>
                  <a:prstClr val="black"/>
                </a:solidFill>
                <a:latin typeface="Times New Roman" panose="02020603050405020304" pitchFamily="18" charset="0"/>
                <a:cs typeface="Times New Roman" panose="02020603050405020304" pitchFamily="18" charset="0"/>
              </a:rPr>
              <a:t>        </a:t>
            </a:r>
            <a:r>
              <a:rPr lang="en-US" sz="3200" b="1" dirty="0">
                <a:solidFill>
                  <a:prstClr val="black"/>
                </a:solidFill>
                <a:latin typeface="Times New Roman" panose="02020603050405020304" pitchFamily="18" charset="0"/>
                <a:cs typeface="Times New Roman" panose="02020603050405020304" pitchFamily="18" charset="0"/>
              </a:rPr>
              <a:t>have the highest kinetic energy?</a:t>
            </a:r>
            <a:br>
              <a:rPr lang="en-US" sz="3200" b="1" dirty="0">
                <a:solidFill>
                  <a:prstClr val="black"/>
                </a:solidFill>
                <a:latin typeface="Times New Roman" panose="02020603050405020304" pitchFamily="18" charset="0"/>
                <a:cs typeface="Times New Roman" panose="02020603050405020304" pitchFamily="18" charset="0"/>
              </a:rPr>
            </a:br>
            <a:r>
              <a:rPr lang="en-US" sz="3200" b="1" dirty="0">
                <a:solidFill>
                  <a:prstClr val="black"/>
                </a:solidFill>
                <a:latin typeface="Times New Roman" panose="02020603050405020304" pitchFamily="18" charset="0"/>
                <a:cs typeface="Times New Roman" panose="02020603050405020304" pitchFamily="18" charset="0"/>
              </a:rPr>
              <a:t>        </a:t>
            </a:r>
            <a:br>
              <a:rPr lang="en-US" sz="3200" b="1" dirty="0">
                <a:solidFill>
                  <a:prstClr val="black"/>
                </a:solidFill>
                <a:latin typeface="Times New Roman" panose="02020603050405020304" pitchFamily="18" charset="0"/>
                <a:cs typeface="Times New Roman" panose="02020603050405020304" pitchFamily="18" charset="0"/>
              </a:rPr>
            </a:br>
            <a:r>
              <a:rPr lang="en-US" sz="3200" b="1" dirty="0">
                <a:solidFill>
                  <a:prstClr val="black"/>
                </a:solidFill>
                <a:latin typeface="Times New Roman" panose="02020603050405020304" pitchFamily="18" charset="0"/>
                <a:cs typeface="Times New Roman" panose="02020603050405020304" pitchFamily="18" charset="0"/>
              </a:rPr>
              <a:t>      A. 25ºC             B. 37ºC           </a:t>
            </a:r>
            <a:br>
              <a:rPr lang="en-US" sz="3200" b="1" dirty="0">
                <a:solidFill>
                  <a:prstClr val="black"/>
                </a:solidFill>
                <a:latin typeface="Times New Roman" panose="02020603050405020304" pitchFamily="18" charset="0"/>
                <a:cs typeface="Times New Roman" panose="02020603050405020304" pitchFamily="18" charset="0"/>
              </a:rPr>
            </a:br>
            <a:r>
              <a:rPr lang="en-US" sz="3200" b="1" dirty="0">
                <a:solidFill>
                  <a:prstClr val="black"/>
                </a:solidFill>
                <a:latin typeface="Times New Roman" panose="02020603050405020304" pitchFamily="18" charset="0"/>
                <a:cs typeface="Times New Roman" panose="02020603050405020304" pitchFamily="18" charset="0"/>
              </a:rPr>
              <a:t>      C. 273K            D. 298K</a:t>
            </a:r>
          </a:p>
          <a:p>
            <a:endParaRPr lang="en-US" dirty="0"/>
          </a:p>
        </p:txBody>
      </p:sp>
    </p:spTree>
    <p:extLst>
      <p:ext uri="{BB962C8B-B14F-4D97-AF65-F5344CB8AC3E}">
        <p14:creationId xmlns:p14="http://schemas.microsoft.com/office/powerpoint/2010/main" val="1165284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04" y="270162"/>
            <a:ext cx="8915400" cy="6555641"/>
          </a:xfrm>
          <a:prstGeom prst="rect">
            <a:avLst/>
          </a:prstGeom>
          <a:noFill/>
        </p:spPr>
        <p:txBody>
          <a:bodyPr wrap="square" rtlCol="0">
            <a:spAutoFit/>
          </a:bodyPr>
          <a:lstStyle/>
          <a:p>
            <a:r>
              <a:rPr lang="en-US" sz="3200" b="1" dirty="0">
                <a:solidFill>
                  <a:srgbClr val="FF0000"/>
                </a:solidFill>
                <a:latin typeface="Times New Roman" panose="02020603050405020304" pitchFamily="18" charset="0"/>
                <a:cs typeface="Times New Roman" panose="02020603050405020304" pitchFamily="18" charset="0"/>
              </a:rPr>
              <a:t>January 2007 Regents exam</a:t>
            </a:r>
            <a:endParaRPr lang="en-US" sz="3200" dirty="0">
              <a:solidFill>
                <a:srgbClr val="FF0000"/>
              </a:solidFill>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7.  At which temperature would atoms of He</a:t>
            </a:r>
            <a:r>
              <a:rPr lang="en-US" sz="3200" b="1" baseline="-25000" dirty="0">
                <a:latin typeface="Times New Roman" panose="02020603050405020304" pitchFamily="18" charset="0"/>
                <a:cs typeface="Times New Roman" panose="02020603050405020304" pitchFamily="18" charset="0"/>
              </a:rPr>
              <a:t>(G)   </a:t>
            </a:r>
            <a:br>
              <a:rPr lang="en-US" sz="3200" b="1" baseline="-25000" dirty="0">
                <a:latin typeface="Times New Roman" panose="02020603050405020304" pitchFamily="18" charset="0"/>
                <a:cs typeface="Times New Roman" panose="02020603050405020304" pitchFamily="18" charset="0"/>
              </a:rPr>
            </a:br>
            <a:r>
              <a:rPr lang="en-US" sz="3200" b="1" baseline="-250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have the highest kinetic energy?</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A. 25ºC             B. 37ºC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C. 273K            D. 298K</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 and C are both colder (lower KE) than B and D.</a:t>
            </a:r>
          </a:p>
          <a:p>
            <a:r>
              <a:rPr lang="en-US" sz="3200" dirty="0">
                <a:solidFill>
                  <a:srgbClr val="FF0000"/>
                </a:solidFill>
                <a:latin typeface="Times New Roman" panose="02020603050405020304" pitchFamily="18" charset="0"/>
                <a:cs typeface="Times New Roman" panose="02020603050405020304" pitchFamily="18" charset="0"/>
              </a:rPr>
              <a:t>Which is HOTTER?  Convert 37ºC into K</a:t>
            </a:r>
          </a:p>
          <a:p>
            <a:r>
              <a:rPr lang="en-US" sz="3200" dirty="0">
                <a:latin typeface="Times New Roman" panose="02020603050405020304" pitchFamily="18" charset="0"/>
                <a:cs typeface="Times New Roman" panose="02020603050405020304" pitchFamily="18" charset="0"/>
              </a:rPr>
              <a:t>K = C + 273         K = 37 + 273       K = 310</a:t>
            </a:r>
          </a:p>
          <a:p>
            <a:r>
              <a:rPr lang="en-US" dirty="0"/>
              <a:t> </a:t>
            </a:r>
          </a:p>
          <a:p>
            <a:r>
              <a:rPr lang="en-US" sz="3200" dirty="0">
                <a:solidFill>
                  <a:srgbClr val="FF0000"/>
                </a:solidFill>
                <a:latin typeface="Times New Roman" panose="02020603050405020304" pitchFamily="18" charset="0"/>
                <a:cs typeface="Times New Roman" panose="02020603050405020304" pitchFamily="18" charset="0"/>
              </a:rPr>
              <a:t>37ºC = 310 K, so 37ºC is hottest, and has highest KE</a:t>
            </a:r>
            <a:endParaRPr lang="en-US" dirty="0"/>
          </a:p>
          <a:p>
            <a:endParaRPr lang="en-US" dirty="0"/>
          </a:p>
        </p:txBody>
      </p:sp>
      <p:cxnSp>
        <p:nvCxnSpPr>
          <p:cNvPr id="4" name="Straight Connector 3"/>
          <p:cNvCxnSpPr/>
          <p:nvPr/>
        </p:nvCxnSpPr>
        <p:spPr>
          <a:xfrm>
            <a:off x="838200" y="2931017"/>
            <a:ext cx="1905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815662" y="3429000"/>
            <a:ext cx="1905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657600" y="3299138"/>
            <a:ext cx="1905000" cy="304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4657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04" y="270162"/>
            <a:ext cx="8915400" cy="861774"/>
          </a:xfrm>
          <a:prstGeom prst="rect">
            <a:avLst/>
          </a:prstGeom>
          <a:noFill/>
        </p:spPr>
        <p:txBody>
          <a:bodyPr wrap="square" rtlCol="0">
            <a:spAutoFit/>
          </a:bodyPr>
          <a:lstStyle/>
          <a:p>
            <a:endParaRPr lang="en-US" sz="3200" dirty="0">
              <a:solidFill>
                <a:prstClr val="black"/>
              </a:solidFill>
              <a:latin typeface="Times New Roman" panose="02020603050405020304" pitchFamily="18" charset="0"/>
              <a:cs typeface="Times New Roman" panose="02020603050405020304" pitchFamily="18" charset="0"/>
            </a:endParaRPr>
          </a:p>
          <a:p>
            <a:endParaRPr lang="en-US" dirty="0">
              <a:solidFill>
                <a:prstClr val="black"/>
              </a:solidFill>
            </a:endParaRPr>
          </a:p>
        </p:txBody>
      </p:sp>
      <p:sp>
        <p:nvSpPr>
          <p:cNvPr id="3" name="TextBox 2"/>
          <p:cNvSpPr txBox="1"/>
          <p:nvPr/>
        </p:nvSpPr>
        <p:spPr>
          <a:xfrm>
            <a:off x="228600" y="228600"/>
            <a:ext cx="8686800" cy="5109091"/>
          </a:xfrm>
          <a:prstGeom prst="rect">
            <a:avLst/>
          </a:prstGeom>
          <a:noFill/>
        </p:spPr>
        <p:txBody>
          <a:bodyPr wrap="square" rtlCol="0">
            <a:spAutoFit/>
          </a:bodyPr>
          <a:lstStyle/>
          <a:p>
            <a:r>
              <a:rPr lang="en-US" sz="2800" b="1" dirty="0">
                <a:solidFill>
                  <a:prstClr val="black"/>
                </a:solidFill>
                <a:latin typeface="Times New Roman" panose="02020603050405020304" pitchFamily="18" charset="0"/>
                <a:cs typeface="Times New Roman" panose="02020603050405020304" pitchFamily="18" charset="0"/>
              </a:rPr>
              <a:t>January 2007 Regents exam</a:t>
            </a:r>
            <a:endParaRPr lang="en-US" sz="2800" dirty="0">
              <a:solidFill>
                <a:prstClr val="black"/>
              </a:solidFill>
              <a:latin typeface="Times New Roman" panose="02020603050405020304" pitchFamily="18" charset="0"/>
              <a:cs typeface="Times New Roman" panose="02020603050405020304" pitchFamily="18" charset="0"/>
            </a:endParaRPr>
          </a:p>
          <a:p>
            <a:r>
              <a:rPr lang="en-US" sz="2800" b="1" dirty="0">
                <a:solidFill>
                  <a:prstClr val="black"/>
                </a:solidFill>
                <a:latin typeface="Times New Roman" panose="02020603050405020304" pitchFamily="18" charset="0"/>
                <a:cs typeface="Times New Roman" panose="02020603050405020304" pitchFamily="18" charset="0"/>
              </a:rPr>
              <a:t> </a:t>
            </a:r>
            <a:endParaRPr lang="en-US" sz="2800" dirty="0">
              <a:solidFill>
                <a:prstClr val="black"/>
              </a:solidFill>
              <a:latin typeface="Times New Roman" panose="02020603050405020304" pitchFamily="18" charset="0"/>
              <a:cs typeface="Times New Roman" panose="02020603050405020304" pitchFamily="18" charset="0"/>
            </a:endParaRPr>
          </a:p>
          <a:p>
            <a:r>
              <a:rPr lang="en-US" sz="2800" b="1" dirty="0">
                <a:solidFill>
                  <a:prstClr val="black"/>
                </a:solidFill>
                <a:latin typeface="Times New Roman" panose="02020603050405020304" pitchFamily="18" charset="0"/>
                <a:cs typeface="Times New Roman" panose="02020603050405020304" pitchFamily="18" charset="0"/>
              </a:rPr>
              <a:t>8.  The balanced equation below represents a molecule </a:t>
            </a:r>
            <a:br>
              <a:rPr lang="en-US" sz="2800" b="1" dirty="0">
                <a:solidFill>
                  <a:prstClr val="black"/>
                </a:solidFill>
                <a:latin typeface="Times New Roman" panose="02020603050405020304" pitchFamily="18" charset="0"/>
                <a:cs typeface="Times New Roman" panose="02020603050405020304" pitchFamily="18" charset="0"/>
              </a:rPr>
            </a:br>
            <a:r>
              <a:rPr lang="en-US" sz="2800" b="1" dirty="0">
                <a:solidFill>
                  <a:prstClr val="black"/>
                </a:solidFill>
                <a:latin typeface="Times New Roman" panose="02020603050405020304" pitchFamily="18" charset="0"/>
                <a:cs typeface="Times New Roman" panose="02020603050405020304" pitchFamily="18" charset="0"/>
              </a:rPr>
              <a:t>      of bromine separating into two bromine atoms.   </a:t>
            </a:r>
            <a:br>
              <a:rPr lang="en-US" sz="2800" b="1" dirty="0">
                <a:solidFill>
                  <a:prstClr val="black"/>
                </a:solidFill>
                <a:latin typeface="Times New Roman" panose="02020603050405020304" pitchFamily="18" charset="0"/>
                <a:cs typeface="Times New Roman" panose="02020603050405020304" pitchFamily="18" charset="0"/>
              </a:rPr>
            </a:br>
            <a:r>
              <a:rPr lang="en-US" sz="2800" b="1" dirty="0">
                <a:solidFill>
                  <a:prstClr val="black"/>
                </a:solidFill>
                <a:latin typeface="Times New Roman" panose="02020603050405020304" pitchFamily="18" charset="0"/>
                <a:cs typeface="Times New Roman" panose="02020603050405020304" pitchFamily="18" charset="0"/>
              </a:rPr>
              <a:t>                  Br</a:t>
            </a:r>
            <a:r>
              <a:rPr lang="en-US" sz="2800" b="1" baseline="-25000" dirty="0">
                <a:solidFill>
                  <a:prstClr val="black"/>
                </a:solidFill>
                <a:latin typeface="Times New Roman" panose="02020603050405020304" pitchFamily="18" charset="0"/>
                <a:cs typeface="Times New Roman" panose="02020603050405020304" pitchFamily="18" charset="0"/>
              </a:rPr>
              <a:t>2 </a:t>
            </a:r>
            <a:r>
              <a:rPr lang="en-US" sz="2800" b="1" dirty="0">
                <a:solidFill>
                  <a:prstClr val="black"/>
                </a:solidFill>
                <a:latin typeface="Times New Roman" panose="02020603050405020304" pitchFamily="18" charset="0"/>
                <a:cs typeface="Times New Roman" panose="02020603050405020304" pitchFamily="18" charset="0"/>
              </a:rPr>
              <a:t> </a:t>
            </a:r>
            <a:r>
              <a:rPr lang="en-US" sz="2800" b="1" dirty="0">
                <a:solidFill>
                  <a:prstClr val="black"/>
                </a:solidFill>
                <a:latin typeface="Calibri"/>
                <a:cs typeface="Calibri"/>
              </a:rPr>
              <a:t>→</a:t>
            </a:r>
            <a:r>
              <a:rPr lang="en-US" sz="2800" b="1" dirty="0">
                <a:solidFill>
                  <a:prstClr val="black"/>
                </a:solidFill>
                <a:latin typeface="Times New Roman" panose="02020603050405020304" pitchFamily="18" charset="0"/>
                <a:cs typeface="Times New Roman" panose="02020603050405020304" pitchFamily="18" charset="0"/>
              </a:rPr>
              <a:t>       Br + Br</a:t>
            </a:r>
            <a:br>
              <a:rPr lang="en-US" sz="2800" b="1" dirty="0">
                <a:solidFill>
                  <a:prstClr val="black"/>
                </a:solidFill>
                <a:latin typeface="Times New Roman" panose="02020603050405020304" pitchFamily="18" charset="0"/>
                <a:cs typeface="Times New Roman" panose="02020603050405020304" pitchFamily="18" charset="0"/>
              </a:rPr>
            </a:br>
            <a:br>
              <a:rPr lang="en-US" sz="2800" b="1" dirty="0">
                <a:solidFill>
                  <a:prstClr val="black"/>
                </a:solidFill>
                <a:latin typeface="Times New Roman" panose="02020603050405020304" pitchFamily="18" charset="0"/>
                <a:cs typeface="Times New Roman" panose="02020603050405020304" pitchFamily="18" charset="0"/>
              </a:rPr>
            </a:br>
            <a:r>
              <a:rPr lang="en-US" sz="2800" b="1" dirty="0">
                <a:solidFill>
                  <a:prstClr val="black"/>
                </a:solidFill>
                <a:latin typeface="Times New Roman" panose="02020603050405020304" pitchFamily="18" charset="0"/>
                <a:cs typeface="Times New Roman" panose="02020603050405020304" pitchFamily="18" charset="0"/>
              </a:rPr>
              <a:t>     What occurs during this change?</a:t>
            </a:r>
            <a:br>
              <a:rPr lang="en-US" sz="2800" b="1" dirty="0">
                <a:solidFill>
                  <a:prstClr val="black"/>
                </a:solidFill>
                <a:latin typeface="Times New Roman" panose="02020603050405020304" pitchFamily="18" charset="0"/>
                <a:cs typeface="Times New Roman" panose="02020603050405020304" pitchFamily="18" charset="0"/>
              </a:rPr>
            </a:br>
            <a:r>
              <a:rPr lang="en-US" sz="2800" b="1" dirty="0">
                <a:solidFill>
                  <a:prstClr val="black"/>
                </a:solidFill>
                <a:latin typeface="Times New Roman" panose="02020603050405020304" pitchFamily="18" charset="0"/>
                <a:cs typeface="Times New Roman" panose="02020603050405020304" pitchFamily="18" charset="0"/>
              </a:rPr>
              <a:t>A.  energy is absorbed and a bond is formed</a:t>
            </a:r>
            <a:br>
              <a:rPr lang="en-US" sz="2800" b="1" dirty="0">
                <a:solidFill>
                  <a:prstClr val="black"/>
                </a:solidFill>
                <a:latin typeface="Times New Roman" panose="02020603050405020304" pitchFamily="18" charset="0"/>
                <a:cs typeface="Times New Roman" panose="02020603050405020304" pitchFamily="18" charset="0"/>
              </a:rPr>
            </a:br>
            <a:r>
              <a:rPr lang="en-US" sz="2800" b="1" dirty="0">
                <a:solidFill>
                  <a:prstClr val="black"/>
                </a:solidFill>
                <a:latin typeface="Times New Roman" panose="02020603050405020304" pitchFamily="18" charset="0"/>
                <a:cs typeface="Times New Roman" panose="02020603050405020304" pitchFamily="18" charset="0"/>
              </a:rPr>
              <a:t>B.  energy is absorbed and a bond is broken</a:t>
            </a:r>
            <a:br>
              <a:rPr lang="en-US" sz="2800" b="1" dirty="0">
                <a:solidFill>
                  <a:prstClr val="black"/>
                </a:solidFill>
                <a:latin typeface="Times New Roman" panose="02020603050405020304" pitchFamily="18" charset="0"/>
                <a:cs typeface="Times New Roman" panose="02020603050405020304" pitchFamily="18" charset="0"/>
              </a:rPr>
            </a:br>
            <a:r>
              <a:rPr lang="en-US" sz="2800" b="1" dirty="0">
                <a:solidFill>
                  <a:prstClr val="black"/>
                </a:solidFill>
                <a:latin typeface="Times New Roman" panose="02020603050405020304" pitchFamily="18" charset="0"/>
                <a:cs typeface="Times New Roman" panose="02020603050405020304" pitchFamily="18" charset="0"/>
              </a:rPr>
              <a:t>C.  energy is released and a bond is formed</a:t>
            </a:r>
            <a:br>
              <a:rPr lang="en-US" sz="2800" b="1" dirty="0">
                <a:solidFill>
                  <a:prstClr val="black"/>
                </a:solidFill>
                <a:latin typeface="Times New Roman" panose="02020603050405020304" pitchFamily="18" charset="0"/>
                <a:cs typeface="Times New Roman" panose="02020603050405020304" pitchFamily="18" charset="0"/>
              </a:rPr>
            </a:br>
            <a:r>
              <a:rPr lang="en-US" sz="2800" b="1" dirty="0">
                <a:solidFill>
                  <a:prstClr val="black"/>
                </a:solidFill>
                <a:latin typeface="Times New Roman" panose="02020603050405020304" pitchFamily="18" charset="0"/>
                <a:cs typeface="Times New Roman" panose="02020603050405020304" pitchFamily="18" charset="0"/>
              </a:rPr>
              <a:t>D.  energy is released and a bond is broken</a:t>
            </a:r>
            <a:endParaRPr lang="en-US" sz="2800" dirty="0">
              <a:solidFill>
                <a:prstClr val="black"/>
              </a:solidFill>
              <a:latin typeface="Times New Roman" panose="02020603050405020304" pitchFamily="18" charset="0"/>
              <a:cs typeface="Times New Roman" panose="02020603050405020304" pitchFamily="18" charset="0"/>
            </a:endParaRPr>
          </a:p>
          <a:p>
            <a:endParaRPr lang="en-US" dirty="0">
              <a:solidFill>
                <a:prstClr val="black"/>
              </a:solidFill>
            </a:endParaRPr>
          </a:p>
        </p:txBody>
      </p:sp>
    </p:spTree>
    <p:extLst>
      <p:ext uri="{BB962C8B-B14F-4D97-AF65-F5344CB8AC3E}">
        <p14:creationId xmlns:p14="http://schemas.microsoft.com/office/powerpoint/2010/main" val="347041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04" y="270162"/>
            <a:ext cx="8915400" cy="861774"/>
          </a:xfrm>
          <a:prstGeom prst="rect">
            <a:avLst/>
          </a:prstGeom>
          <a:noFill/>
        </p:spPr>
        <p:txBody>
          <a:bodyPr wrap="square" rtlCol="0">
            <a:spAutoFit/>
          </a:bodyPr>
          <a:lstStyle/>
          <a:p>
            <a:endParaRPr lang="en-US" sz="3200" dirty="0">
              <a:latin typeface="Times New Roman" panose="02020603050405020304" pitchFamily="18" charset="0"/>
              <a:cs typeface="Times New Roman" panose="02020603050405020304" pitchFamily="18" charset="0"/>
            </a:endParaRPr>
          </a:p>
          <a:p>
            <a:endParaRPr lang="en-US" dirty="0"/>
          </a:p>
        </p:txBody>
      </p:sp>
      <p:sp>
        <p:nvSpPr>
          <p:cNvPr id="3" name="TextBox 2"/>
          <p:cNvSpPr txBox="1"/>
          <p:nvPr/>
        </p:nvSpPr>
        <p:spPr>
          <a:xfrm>
            <a:off x="228600" y="228600"/>
            <a:ext cx="8686800" cy="4678204"/>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January 2007 Regents exam</a:t>
            </a:r>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8.  The balanced equation below represents a molecule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of bromine separating into two bromine atoms.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Br</a:t>
            </a:r>
            <a:r>
              <a:rPr lang="en-US" sz="2800" b="1" baseline="-25000" dirty="0">
                <a:latin typeface="Times New Roman" panose="02020603050405020304" pitchFamily="18" charset="0"/>
                <a:cs typeface="Times New Roman" panose="02020603050405020304" pitchFamily="18" charset="0"/>
              </a:rPr>
              <a:t>2 </a:t>
            </a:r>
            <a:r>
              <a:rPr lang="en-US" sz="2800" b="1" dirty="0">
                <a:latin typeface="Times New Roman" panose="02020603050405020304" pitchFamily="18" charset="0"/>
                <a:cs typeface="Times New Roman" panose="02020603050405020304" pitchFamily="18" charset="0"/>
              </a:rPr>
              <a:t>         Br + Br</a:t>
            </a:r>
            <a:br>
              <a:rPr lang="en-US" sz="2800" b="1" dirty="0">
                <a:latin typeface="Times New Roman" panose="02020603050405020304" pitchFamily="18" charset="0"/>
                <a:cs typeface="Times New Roman" panose="02020603050405020304" pitchFamily="18" charset="0"/>
              </a:rPr>
            </a:b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What occurs during this change?</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t>
            </a:r>
            <a:br>
              <a:rPr lang="en-US" sz="2800" b="1" dirty="0">
                <a:latin typeface="Times New Roman" panose="02020603050405020304" pitchFamily="18" charset="0"/>
                <a:cs typeface="Times New Roman" panose="02020603050405020304" pitchFamily="18" charset="0"/>
              </a:rPr>
            </a:br>
            <a:r>
              <a:rPr lang="en-US" sz="2800" b="1" dirty="0">
                <a:solidFill>
                  <a:srgbClr val="FF0000"/>
                </a:solidFill>
                <a:latin typeface="Times New Roman" panose="02020603050405020304" pitchFamily="18" charset="0"/>
                <a:cs typeface="Times New Roman" panose="02020603050405020304" pitchFamily="18" charset="0"/>
              </a:rPr>
              <a:t>B.  energy is absorbed and a bond is broken</a:t>
            </a:r>
            <a:br>
              <a:rPr lang="en-US" sz="2800" b="1" dirty="0">
                <a:solidFill>
                  <a:srgbClr val="FF0000"/>
                </a:solidFill>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endParaRPr lang="en-US" dirty="0"/>
          </a:p>
        </p:txBody>
      </p:sp>
      <p:cxnSp>
        <p:nvCxnSpPr>
          <p:cNvPr id="4" name="Straight Arrow Connector 3"/>
          <p:cNvCxnSpPr/>
          <p:nvPr/>
        </p:nvCxnSpPr>
        <p:spPr>
          <a:xfrm>
            <a:off x="2590800" y="2209800"/>
            <a:ext cx="533400" cy="0"/>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0090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86800" cy="6124754"/>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January 2007 Regents exam</a:t>
            </a:r>
            <a:endParaRPr lang="en-US" sz="2800" dirty="0">
              <a:solidFill>
                <a:srgbClr val="FF0000"/>
              </a:solidFill>
              <a:latin typeface="Times New Roman" panose="02020603050405020304" pitchFamily="18" charset="0"/>
              <a:cs typeface="Times New Roman" panose="02020603050405020304" pitchFamily="18" charset="0"/>
            </a:endParaRPr>
          </a:p>
          <a:p>
            <a:endParaRPr lang="en-US" sz="2800" b="1" dirty="0">
              <a:solidFill>
                <a:prstClr val="black"/>
              </a:solidFill>
              <a:latin typeface="Times New Roman" panose="02020603050405020304" pitchFamily="18" charset="0"/>
              <a:cs typeface="Times New Roman" panose="02020603050405020304" pitchFamily="18" charset="0"/>
            </a:endParaRPr>
          </a:p>
          <a:p>
            <a:r>
              <a:rPr lang="en-US" sz="2800" b="1" dirty="0">
                <a:solidFill>
                  <a:prstClr val="black"/>
                </a:solidFill>
                <a:latin typeface="Times New Roman" panose="02020603050405020304" pitchFamily="18" charset="0"/>
                <a:cs typeface="Times New Roman" panose="02020603050405020304" pitchFamily="18" charset="0"/>
              </a:rPr>
              <a:t>9.  Given the balanced reaction as </a:t>
            </a:r>
            <a:br>
              <a:rPr lang="en-US" sz="2800" b="1" dirty="0">
                <a:solidFill>
                  <a:prstClr val="black"/>
                </a:solidFill>
                <a:latin typeface="Times New Roman" panose="02020603050405020304" pitchFamily="18" charset="0"/>
                <a:cs typeface="Times New Roman" panose="02020603050405020304" pitchFamily="18" charset="0"/>
              </a:rPr>
            </a:br>
            <a:r>
              <a:rPr lang="en-US" sz="2800" b="1" dirty="0">
                <a:solidFill>
                  <a:prstClr val="black"/>
                </a:solidFill>
                <a:latin typeface="Times New Roman" panose="02020603050405020304" pitchFamily="18" charset="0"/>
                <a:cs typeface="Times New Roman" panose="02020603050405020304" pitchFamily="18" charset="0"/>
              </a:rPr>
              <a:t>                  N</a:t>
            </a:r>
            <a:r>
              <a:rPr lang="en-US" sz="2800" b="1" baseline="-25000" dirty="0">
                <a:solidFill>
                  <a:prstClr val="black"/>
                </a:solidFill>
                <a:latin typeface="Times New Roman" panose="02020603050405020304" pitchFamily="18" charset="0"/>
                <a:cs typeface="Times New Roman" panose="02020603050405020304" pitchFamily="18" charset="0"/>
              </a:rPr>
              <a:t>2(G)  </a:t>
            </a:r>
            <a:r>
              <a:rPr lang="en-US" sz="2800" b="1" dirty="0">
                <a:solidFill>
                  <a:prstClr val="black"/>
                </a:solidFill>
                <a:latin typeface="Times New Roman" panose="02020603050405020304" pitchFamily="18" charset="0"/>
                <a:cs typeface="Times New Roman" panose="02020603050405020304" pitchFamily="18" charset="0"/>
              </a:rPr>
              <a:t>+  3H</a:t>
            </a:r>
            <a:r>
              <a:rPr lang="en-US" sz="2800" b="1" baseline="-25000" dirty="0">
                <a:solidFill>
                  <a:prstClr val="black"/>
                </a:solidFill>
                <a:latin typeface="Times New Roman" panose="02020603050405020304" pitchFamily="18" charset="0"/>
                <a:cs typeface="Times New Roman" panose="02020603050405020304" pitchFamily="18" charset="0"/>
              </a:rPr>
              <a:t>2(G) </a:t>
            </a:r>
            <a:r>
              <a:rPr lang="en-US" sz="2800" b="1" dirty="0">
                <a:solidFill>
                  <a:prstClr val="black"/>
                </a:solidFill>
                <a:latin typeface="Times New Roman" panose="02020603050405020304" pitchFamily="18" charset="0"/>
                <a:cs typeface="Times New Roman" panose="02020603050405020304" pitchFamily="18" charset="0"/>
              </a:rPr>
              <a:t>           2NH</a:t>
            </a:r>
            <a:r>
              <a:rPr lang="en-US" sz="2800" b="1" baseline="-25000" dirty="0">
                <a:solidFill>
                  <a:prstClr val="black"/>
                </a:solidFill>
                <a:latin typeface="Times New Roman" panose="02020603050405020304" pitchFamily="18" charset="0"/>
                <a:cs typeface="Times New Roman" panose="02020603050405020304" pitchFamily="18" charset="0"/>
              </a:rPr>
              <a:t>3(G)  </a:t>
            </a:r>
            <a:r>
              <a:rPr lang="en-US" sz="2800" b="1" dirty="0">
                <a:solidFill>
                  <a:prstClr val="black"/>
                </a:solidFill>
                <a:latin typeface="Times New Roman" panose="02020603050405020304" pitchFamily="18" charset="0"/>
                <a:cs typeface="Times New Roman" panose="02020603050405020304" pitchFamily="18" charset="0"/>
              </a:rPr>
              <a:t>+ 91.8 kJ</a:t>
            </a:r>
            <a:br>
              <a:rPr lang="en-US" sz="2800" b="1" dirty="0">
                <a:solidFill>
                  <a:prstClr val="black"/>
                </a:solidFill>
                <a:latin typeface="Times New Roman" panose="02020603050405020304" pitchFamily="18" charset="0"/>
                <a:cs typeface="Times New Roman" panose="02020603050405020304" pitchFamily="18" charset="0"/>
              </a:rPr>
            </a:br>
            <a:br>
              <a:rPr lang="en-US" sz="2800" b="1" dirty="0">
                <a:solidFill>
                  <a:prstClr val="black"/>
                </a:solidFill>
                <a:latin typeface="Times New Roman" panose="02020603050405020304" pitchFamily="18" charset="0"/>
                <a:cs typeface="Times New Roman" panose="02020603050405020304" pitchFamily="18" charset="0"/>
              </a:rPr>
            </a:br>
            <a:r>
              <a:rPr lang="en-US" sz="2800" b="1" dirty="0">
                <a:solidFill>
                  <a:prstClr val="black"/>
                </a:solidFill>
                <a:latin typeface="Times New Roman" panose="02020603050405020304" pitchFamily="18" charset="0"/>
                <a:cs typeface="Times New Roman" panose="02020603050405020304" pitchFamily="18" charset="0"/>
              </a:rPr>
              <a:t>      Which statement is true about that reaction?</a:t>
            </a:r>
            <a:br>
              <a:rPr lang="en-US" sz="2800" b="1" dirty="0">
                <a:solidFill>
                  <a:prstClr val="black"/>
                </a:solidFill>
                <a:latin typeface="Times New Roman" panose="02020603050405020304" pitchFamily="18" charset="0"/>
                <a:cs typeface="Times New Roman" panose="02020603050405020304" pitchFamily="18" charset="0"/>
              </a:rPr>
            </a:br>
            <a:br>
              <a:rPr lang="en-US" sz="2800" b="1" dirty="0">
                <a:solidFill>
                  <a:prstClr val="black"/>
                </a:solidFill>
                <a:latin typeface="Times New Roman" panose="02020603050405020304" pitchFamily="18" charset="0"/>
                <a:cs typeface="Times New Roman" panose="02020603050405020304" pitchFamily="18" charset="0"/>
              </a:rPr>
            </a:br>
            <a:r>
              <a:rPr lang="en-US" sz="2800" b="1" dirty="0">
                <a:solidFill>
                  <a:prstClr val="black"/>
                </a:solidFill>
                <a:latin typeface="Times New Roman" panose="02020603050405020304" pitchFamily="18" charset="0"/>
                <a:cs typeface="Times New Roman" panose="02020603050405020304" pitchFamily="18" charset="0"/>
              </a:rPr>
              <a:t>     A. It is exothermic and the ΔH = -91.8 kJ</a:t>
            </a:r>
            <a:br>
              <a:rPr lang="en-US" sz="2800" b="1" dirty="0">
                <a:solidFill>
                  <a:prstClr val="black"/>
                </a:solidFill>
                <a:latin typeface="Times New Roman" panose="02020603050405020304" pitchFamily="18" charset="0"/>
                <a:cs typeface="Times New Roman" panose="02020603050405020304" pitchFamily="18" charset="0"/>
              </a:rPr>
            </a:br>
            <a:br>
              <a:rPr lang="en-US" sz="2800" b="1" dirty="0">
                <a:solidFill>
                  <a:prstClr val="black"/>
                </a:solidFill>
                <a:latin typeface="Times New Roman" panose="02020603050405020304" pitchFamily="18" charset="0"/>
                <a:cs typeface="Times New Roman" panose="02020603050405020304" pitchFamily="18" charset="0"/>
              </a:rPr>
            </a:br>
            <a:r>
              <a:rPr lang="en-US" sz="2800" b="1" dirty="0">
                <a:solidFill>
                  <a:prstClr val="black"/>
                </a:solidFill>
                <a:latin typeface="Times New Roman" panose="02020603050405020304" pitchFamily="18" charset="0"/>
                <a:cs typeface="Times New Roman" panose="02020603050405020304" pitchFamily="18" charset="0"/>
              </a:rPr>
              <a:t>     B. It is exothermic and the ΔH = +91.8 kJ</a:t>
            </a:r>
            <a:br>
              <a:rPr lang="en-US" sz="2800" b="1" dirty="0">
                <a:solidFill>
                  <a:prstClr val="black"/>
                </a:solidFill>
                <a:latin typeface="Times New Roman" panose="02020603050405020304" pitchFamily="18" charset="0"/>
                <a:cs typeface="Times New Roman" panose="02020603050405020304" pitchFamily="18" charset="0"/>
              </a:rPr>
            </a:br>
            <a:br>
              <a:rPr lang="en-US" sz="2800" b="1" dirty="0">
                <a:solidFill>
                  <a:prstClr val="black"/>
                </a:solidFill>
                <a:latin typeface="Times New Roman" panose="02020603050405020304" pitchFamily="18" charset="0"/>
                <a:cs typeface="Times New Roman" panose="02020603050405020304" pitchFamily="18" charset="0"/>
              </a:rPr>
            </a:br>
            <a:r>
              <a:rPr lang="en-US" sz="2800" b="1" dirty="0">
                <a:solidFill>
                  <a:prstClr val="black"/>
                </a:solidFill>
                <a:latin typeface="Times New Roman" panose="02020603050405020304" pitchFamily="18" charset="0"/>
                <a:cs typeface="Times New Roman" panose="02020603050405020304" pitchFamily="18" charset="0"/>
              </a:rPr>
              <a:t>     C. It is endothermic and the ΔH = -91.8 kJ</a:t>
            </a:r>
            <a:br>
              <a:rPr lang="en-US" sz="2800" b="1" dirty="0">
                <a:solidFill>
                  <a:prstClr val="black"/>
                </a:solidFill>
                <a:latin typeface="Times New Roman" panose="02020603050405020304" pitchFamily="18" charset="0"/>
                <a:cs typeface="Times New Roman" panose="02020603050405020304" pitchFamily="18" charset="0"/>
              </a:rPr>
            </a:br>
            <a:br>
              <a:rPr lang="en-US" sz="2800" b="1" dirty="0">
                <a:solidFill>
                  <a:prstClr val="black"/>
                </a:solidFill>
                <a:latin typeface="Times New Roman" panose="02020603050405020304" pitchFamily="18" charset="0"/>
                <a:cs typeface="Times New Roman" panose="02020603050405020304" pitchFamily="18" charset="0"/>
              </a:rPr>
            </a:br>
            <a:r>
              <a:rPr lang="en-US" sz="2800" b="1" dirty="0">
                <a:solidFill>
                  <a:prstClr val="black"/>
                </a:solidFill>
                <a:latin typeface="Times New Roman" panose="02020603050405020304" pitchFamily="18" charset="0"/>
                <a:cs typeface="Times New Roman" panose="02020603050405020304" pitchFamily="18" charset="0"/>
              </a:rPr>
              <a:t>     D. It is endothermic and the ΔH = +91.8 kJ</a:t>
            </a:r>
            <a:endParaRPr lang="en-US" sz="2800" dirty="0">
              <a:solidFill>
                <a:prstClr val="black"/>
              </a:solidFill>
              <a:latin typeface="Times New Roman" panose="02020603050405020304" pitchFamily="18" charset="0"/>
              <a:cs typeface="Times New Roman" panose="02020603050405020304" pitchFamily="18" charset="0"/>
            </a:endParaRPr>
          </a:p>
        </p:txBody>
      </p:sp>
      <p:cxnSp>
        <p:nvCxnSpPr>
          <p:cNvPr id="4" name="Straight Arrow Connector 3"/>
          <p:cNvCxnSpPr/>
          <p:nvPr/>
        </p:nvCxnSpPr>
        <p:spPr>
          <a:xfrm>
            <a:off x="4191000" y="1828800"/>
            <a:ext cx="609600" cy="0"/>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7437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86800" cy="6124754"/>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January 2007 Regents exam</a:t>
            </a:r>
            <a:endParaRPr lang="en-US" sz="2800" dirty="0">
              <a:solidFill>
                <a:srgbClr val="FF0000"/>
              </a:solidFill>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9.  Given the balanced reaction as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N</a:t>
            </a:r>
            <a:r>
              <a:rPr lang="en-US" sz="2800" b="1" baseline="-25000" dirty="0">
                <a:latin typeface="Times New Roman" panose="02020603050405020304" pitchFamily="18" charset="0"/>
                <a:cs typeface="Times New Roman" panose="02020603050405020304" pitchFamily="18" charset="0"/>
              </a:rPr>
              <a:t>2(G)  </a:t>
            </a:r>
            <a:r>
              <a:rPr lang="en-US" sz="2800" b="1" dirty="0">
                <a:latin typeface="Times New Roman" panose="02020603050405020304" pitchFamily="18" charset="0"/>
                <a:cs typeface="Times New Roman" panose="02020603050405020304" pitchFamily="18" charset="0"/>
              </a:rPr>
              <a:t>+  3H</a:t>
            </a:r>
            <a:r>
              <a:rPr lang="en-US" sz="2800" b="1" baseline="-25000" dirty="0">
                <a:latin typeface="Times New Roman" panose="02020603050405020304" pitchFamily="18" charset="0"/>
                <a:cs typeface="Times New Roman" panose="02020603050405020304" pitchFamily="18" charset="0"/>
              </a:rPr>
              <a:t>2(G) </a:t>
            </a:r>
            <a:r>
              <a:rPr lang="en-US" sz="2800" b="1" dirty="0">
                <a:latin typeface="Times New Roman" panose="02020603050405020304" pitchFamily="18" charset="0"/>
                <a:cs typeface="Times New Roman" panose="02020603050405020304" pitchFamily="18" charset="0"/>
              </a:rPr>
              <a:t>           2NH</a:t>
            </a:r>
            <a:r>
              <a:rPr lang="en-US" sz="2800" b="1" baseline="-25000" dirty="0">
                <a:latin typeface="Times New Roman" panose="02020603050405020304" pitchFamily="18" charset="0"/>
                <a:cs typeface="Times New Roman" panose="02020603050405020304" pitchFamily="18" charset="0"/>
              </a:rPr>
              <a:t>3(G)  </a:t>
            </a:r>
            <a:r>
              <a:rPr lang="en-US" sz="2800" b="1" dirty="0">
                <a:latin typeface="Times New Roman" panose="02020603050405020304" pitchFamily="18" charset="0"/>
                <a:cs typeface="Times New Roman" panose="02020603050405020304" pitchFamily="18" charset="0"/>
              </a:rPr>
              <a:t>+ 91.8 kJ</a:t>
            </a:r>
            <a:br>
              <a:rPr lang="en-US" sz="2800" b="1" dirty="0">
                <a:latin typeface="Times New Roman" panose="02020603050405020304" pitchFamily="18" charset="0"/>
                <a:cs typeface="Times New Roman" panose="02020603050405020304" pitchFamily="18" charset="0"/>
              </a:rPr>
            </a:b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Which statement is true about that reaction?</a:t>
            </a:r>
            <a:br>
              <a:rPr lang="en-US" sz="2800" b="1" dirty="0">
                <a:latin typeface="Times New Roman" panose="02020603050405020304" pitchFamily="18" charset="0"/>
                <a:cs typeface="Times New Roman" panose="02020603050405020304" pitchFamily="18" charset="0"/>
              </a:rPr>
            </a:b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A. It is exothermic and the ΔH = -91.8 kJ</a:t>
            </a:r>
          </a:p>
          <a:p>
            <a:endParaRPr lang="en-US" sz="2800" b="1" dirty="0">
              <a:latin typeface="Times New Roman" panose="02020603050405020304" pitchFamily="18" charset="0"/>
              <a:cs typeface="Times New Roman" panose="02020603050405020304" pitchFamily="18" charset="0"/>
            </a:endParaRPr>
          </a:p>
          <a:p>
            <a:r>
              <a:rPr lang="en-US" sz="2800" b="1" i="1" dirty="0">
                <a:latin typeface="Times New Roman" panose="02020603050405020304" pitchFamily="18" charset="0"/>
                <a:cs typeface="Times New Roman" panose="02020603050405020304" pitchFamily="18" charset="0"/>
              </a:rPr>
              <a:t>Just look at table </a:t>
            </a:r>
            <a:r>
              <a:rPr lang="en-US" sz="2800" b="1" i="1" dirty="0">
                <a:solidFill>
                  <a:srgbClr val="FF0000"/>
                </a:solidFill>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  If you ever get confused on </a:t>
            </a:r>
            <a:r>
              <a:rPr lang="en-US" sz="2800" b="1" i="1" dirty="0" err="1">
                <a:latin typeface="Times New Roman" panose="02020603050405020304" pitchFamily="18" charset="0"/>
                <a:cs typeface="Times New Roman" panose="02020603050405020304" pitchFamily="18" charset="0"/>
              </a:rPr>
              <a:t>thermo</a:t>
            </a:r>
            <a:r>
              <a:rPr lang="en-US" sz="2800" b="1" i="1" dirty="0">
                <a:latin typeface="Times New Roman" panose="02020603050405020304" pitchFamily="18" charset="0"/>
                <a:cs typeface="Times New Roman" panose="02020603050405020304" pitchFamily="18" charset="0"/>
              </a:rPr>
              <a:t>, just say to yourself, “</a:t>
            </a:r>
            <a:r>
              <a:rPr lang="en-US" sz="2800" b="1" i="1" dirty="0">
                <a:solidFill>
                  <a:srgbClr val="FF0000"/>
                </a:solidFill>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 wonder what </a:t>
            </a:r>
            <a:r>
              <a:rPr lang="en-US" sz="2800" b="1" i="1" dirty="0">
                <a:solidFill>
                  <a:srgbClr val="FF0000"/>
                </a:solidFill>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 should do now?”</a:t>
            </a:r>
          </a:p>
          <a:p>
            <a:endParaRPr lang="en-US" sz="2800" b="1" i="1" dirty="0">
              <a:latin typeface="Times New Roman" panose="02020603050405020304" pitchFamily="18" charset="0"/>
              <a:cs typeface="Times New Roman" panose="02020603050405020304" pitchFamily="18" charset="0"/>
            </a:endParaRPr>
          </a:p>
          <a:p>
            <a:r>
              <a:rPr lang="en-US" sz="2800" b="1" i="1" dirty="0">
                <a:latin typeface="Times New Roman" panose="02020603050405020304" pitchFamily="18" charset="0"/>
                <a:cs typeface="Times New Roman" panose="02020603050405020304" pitchFamily="18" charset="0"/>
              </a:rPr>
              <a:t>Maybe </a:t>
            </a:r>
            <a:r>
              <a:rPr lang="en-US" sz="2800" b="1" i="1" dirty="0">
                <a:solidFill>
                  <a:srgbClr val="FF0000"/>
                </a:solidFill>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t w</a:t>
            </a:r>
            <a:r>
              <a:rPr lang="en-US" sz="2800" b="1" i="1" dirty="0">
                <a:solidFill>
                  <a:srgbClr val="FF0000"/>
                </a:solidFill>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ll come to you </a:t>
            </a:r>
            <a:r>
              <a:rPr lang="en-US" sz="2800" b="1" i="1" dirty="0">
                <a:solidFill>
                  <a:srgbClr val="FF0000"/>
                </a:solidFill>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f you th</a:t>
            </a:r>
            <a:r>
              <a:rPr lang="en-US" sz="2800" b="1" i="1" dirty="0">
                <a:solidFill>
                  <a:srgbClr val="FF0000"/>
                </a:solidFill>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nk hard!</a:t>
            </a:r>
            <a:br>
              <a:rPr lang="en-US" sz="2800" b="1" i="1" dirty="0">
                <a:latin typeface="Times New Roman" panose="02020603050405020304" pitchFamily="18" charset="0"/>
                <a:cs typeface="Times New Roman" panose="02020603050405020304" pitchFamily="18" charset="0"/>
              </a:rPr>
            </a:br>
            <a:r>
              <a:rPr lang="en-US" sz="2800" b="1" i="1" dirty="0">
                <a:latin typeface="Times New Roman" panose="02020603050405020304" pitchFamily="18" charset="0"/>
                <a:cs typeface="Times New Roman" panose="02020603050405020304" pitchFamily="18" charset="0"/>
              </a:rPr>
              <a:t>     </a:t>
            </a:r>
            <a:endParaRPr lang="en-US" i="1" dirty="0"/>
          </a:p>
        </p:txBody>
      </p:sp>
      <p:cxnSp>
        <p:nvCxnSpPr>
          <p:cNvPr id="4" name="Straight Arrow Connector 3"/>
          <p:cNvCxnSpPr/>
          <p:nvPr/>
        </p:nvCxnSpPr>
        <p:spPr>
          <a:xfrm>
            <a:off x="4191000" y="1828800"/>
            <a:ext cx="609600" cy="0"/>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9737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25420795"/>
              </p:ext>
            </p:extLst>
          </p:nvPr>
        </p:nvGraphicFramePr>
        <p:xfrm>
          <a:off x="250825" y="185668"/>
          <a:ext cx="3657600" cy="1947932"/>
        </p:xfrm>
        <a:graphic>
          <a:graphicData uri="http://schemas.openxmlformats.org/drawingml/2006/table">
            <a:tbl>
              <a:tblPr/>
              <a:tblGrid>
                <a:gridCol w="2206728">
                  <a:extLst>
                    <a:ext uri="{9D8B030D-6E8A-4147-A177-3AD203B41FA5}">
                      <a16:colId xmlns:a16="http://schemas.microsoft.com/office/drawing/2014/main" val="20000"/>
                    </a:ext>
                  </a:extLst>
                </a:gridCol>
                <a:gridCol w="1450872">
                  <a:extLst>
                    <a:ext uri="{9D8B030D-6E8A-4147-A177-3AD203B41FA5}">
                      <a16:colId xmlns:a16="http://schemas.microsoft.com/office/drawing/2014/main" val="20001"/>
                    </a:ext>
                  </a:extLst>
                </a:gridCol>
              </a:tblGrid>
              <a:tr h="486983">
                <a:tc gridSpan="2">
                  <a:txBody>
                    <a:bodyPr/>
                    <a:lstStyle/>
                    <a:p>
                      <a:pPr marR="0" indent="0" algn="ctr" rtl="0">
                        <a:spcBef>
                          <a:spcPts val="0"/>
                        </a:spcBef>
                        <a:spcAft>
                          <a:spcPts val="0"/>
                        </a:spcAft>
                      </a:pPr>
                      <a:r>
                        <a:rPr lang="en-US" sz="1200" b="1" kern="1400" dirty="0">
                          <a:solidFill>
                            <a:schemeClr val="tx1">
                              <a:lumMod val="95000"/>
                              <a:lumOff val="5000"/>
                            </a:schemeClr>
                          </a:solidFill>
                          <a:effectLst/>
                          <a:latin typeface="Verdana"/>
                        </a:rPr>
                        <a:t>Physical constants for NH</a:t>
                      </a:r>
                      <a:r>
                        <a:rPr lang="en-US" sz="1200" b="1" kern="1400" baseline="-25000" dirty="0">
                          <a:solidFill>
                            <a:schemeClr val="tx1">
                              <a:lumMod val="95000"/>
                              <a:lumOff val="5000"/>
                            </a:schemeClr>
                          </a:solidFill>
                          <a:effectLst/>
                          <a:latin typeface="Verdana"/>
                        </a:rPr>
                        <a:t>3(L)</a:t>
                      </a:r>
                      <a:endParaRPr lang="en-US" sz="1200" b="1" kern="1400" dirty="0">
                        <a:solidFill>
                          <a:schemeClr val="tx1">
                            <a:lumMod val="95000"/>
                            <a:lumOff val="5000"/>
                          </a:schemeClr>
                        </a:solidFill>
                        <a:effectLst/>
                        <a:latin typeface="Times New Roman"/>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86983">
                <a:tc>
                  <a:txBody>
                    <a:bodyPr/>
                    <a:lstStyle/>
                    <a:p>
                      <a:pPr marR="0" indent="0" algn="ctr" rtl="0">
                        <a:spcBef>
                          <a:spcPts val="0"/>
                        </a:spcBef>
                        <a:spcAft>
                          <a:spcPts val="0"/>
                        </a:spcAft>
                      </a:pPr>
                      <a:r>
                        <a:rPr lang="en-US" sz="1200" b="1" kern="1400" dirty="0">
                          <a:solidFill>
                            <a:schemeClr val="tx1">
                              <a:lumMod val="95000"/>
                              <a:lumOff val="5000"/>
                            </a:schemeClr>
                          </a:solidFill>
                          <a:effectLst/>
                          <a:latin typeface="Verdana"/>
                        </a:rPr>
                        <a:t>heat of fusion</a:t>
                      </a:r>
                      <a:endParaRPr lang="en-US" sz="1200" b="1" kern="1400" dirty="0">
                        <a:solidFill>
                          <a:schemeClr val="tx1">
                            <a:lumMod val="95000"/>
                            <a:lumOff val="5000"/>
                          </a:schemeClr>
                        </a:solidFill>
                        <a:effectLst/>
                        <a:latin typeface="Times New Roman"/>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a:spcBef>
                          <a:spcPts val="0"/>
                        </a:spcBef>
                        <a:spcAft>
                          <a:spcPts val="0"/>
                        </a:spcAft>
                      </a:pPr>
                      <a:r>
                        <a:rPr lang="en-US" sz="1200" b="1" kern="1400" dirty="0">
                          <a:solidFill>
                            <a:schemeClr val="tx1">
                              <a:lumMod val="95000"/>
                              <a:lumOff val="5000"/>
                            </a:schemeClr>
                          </a:solidFill>
                          <a:effectLst/>
                          <a:latin typeface="Verdana"/>
                        </a:rPr>
                        <a:t>332 J/g</a:t>
                      </a:r>
                      <a:endParaRPr lang="en-US" sz="1200" b="1" kern="1400" dirty="0">
                        <a:solidFill>
                          <a:schemeClr val="tx1">
                            <a:lumMod val="95000"/>
                            <a:lumOff val="5000"/>
                          </a:schemeClr>
                        </a:solidFill>
                        <a:effectLst/>
                        <a:latin typeface="Times New Roman"/>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86983">
                <a:tc>
                  <a:txBody>
                    <a:bodyPr/>
                    <a:lstStyle/>
                    <a:p>
                      <a:pPr marR="0" indent="0" algn="ctr" rtl="0">
                        <a:spcBef>
                          <a:spcPts val="0"/>
                        </a:spcBef>
                        <a:spcAft>
                          <a:spcPts val="0"/>
                        </a:spcAft>
                      </a:pPr>
                      <a:r>
                        <a:rPr lang="en-US" sz="1200" b="1" kern="1400" dirty="0">
                          <a:solidFill>
                            <a:schemeClr val="tx1">
                              <a:lumMod val="95000"/>
                              <a:lumOff val="5000"/>
                            </a:schemeClr>
                          </a:solidFill>
                          <a:effectLst/>
                          <a:latin typeface="Verdana"/>
                        </a:rPr>
                        <a:t>heat of vaporization</a:t>
                      </a:r>
                      <a:endParaRPr lang="en-US" sz="1200" b="1" kern="1400" dirty="0">
                        <a:solidFill>
                          <a:schemeClr val="tx1">
                            <a:lumMod val="95000"/>
                            <a:lumOff val="5000"/>
                          </a:schemeClr>
                        </a:solidFill>
                        <a:effectLst/>
                        <a:latin typeface="Times New Roman"/>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a:spcBef>
                          <a:spcPts val="0"/>
                        </a:spcBef>
                        <a:spcAft>
                          <a:spcPts val="0"/>
                        </a:spcAft>
                      </a:pPr>
                      <a:r>
                        <a:rPr lang="en-US" sz="1200" b="1" kern="1400" dirty="0">
                          <a:solidFill>
                            <a:schemeClr val="tx1">
                              <a:lumMod val="95000"/>
                              <a:lumOff val="5000"/>
                            </a:schemeClr>
                          </a:solidFill>
                          <a:effectLst/>
                          <a:latin typeface="Verdana"/>
                        </a:rPr>
                        <a:t>1370 J/g</a:t>
                      </a:r>
                      <a:endParaRPr lang="en-US" sz="1200" b="1" kern="1400" dirty="0">
                        <a:solidFill>
                          <a:schemeClr val="tx1">
                            <a:lumMod val="95000"/>
                            <a:lumOff val="5000"/>
                          </a:schemeClr>
                        </a:solidFill>
                        <a:effectLst/>
                        <a:latin typeface="Times New Roman"/>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86983">
                <a:tc>
                  <a:txBody>
                    <a:bodyPr/>
                    <a:lstStyle/>
                    <a:p>
                      <a:pPr marR="0" indent="0" algn="ctr" rtl="0">
                        <a:spcBef>
                          <a:spcPts val="0"/>
                        </a:spcBef>
                        <a:spcAft>
                          <a:spcPts val="0"/>
                        </a:spcAft>
                      </a:pPr>
                      <a:r>
                        <a:rPr lang="en-US" sz="1200" b="1" kern="1400">
                          <a:solidFill>
                            <a:schemeClr val="tx1">
                              <a:lumMod val="95000"/>
                              <a:lumOff val="5000"/>
                            </a:schemeClr>
                          </a:solidFill>
                          <a:effectLst/>
                          <a:latin typeface="Verdana"/>
                        </a:rPr>
                        <a:t>specific heat capacity</a:t>
                      </a:r>
                      <a:endParaRPr lang="en-US" sz="1200" b="1" kern="1400">
                        <a:solidFill>
                          <a:schemeClr val="tx1">
                            <a:lumMod val="95000"/>
                            <a:lumOff val="5000"/>
                          </a:schemeClr>
                        </a:solidFill>
                        <a:effectLst/>
                        <a:latin typeface="Times New Roman"/>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a:spcBef>
                          <a:spcPts val="0"/>
                        </a:spcBef>
                        <a:spcAft>
                          <a:spcPts val="0"/>
                        </a:spcAft>
                      </a:pPr>
                      <a:r>
                        <a:rPr lang="en-US" sz="1200" b="1" kern="1400" dirty="0">
                          <a:solidFill>
                            <a:schemeClr val="tx1">
                              <a:lumMod val="95000"/>
                              <a:lumOff val="5000"/>
                            </a:schemeClr>
                          </a:solidFill>
                          <a:effectLst/>
                          <a:latin typeface="Verdana"/>
                        </a:rPr>
                        <a:t>4.71 J/</a:t>
                      </a:r>
                      <a:r>
                        <a:rPr lang="en-US" sz="1200" b="1" kern="1400" dirty="0" err="1">
                          <a:solidFill>
                            <a:schemeClr val="tx1">
                              <a:lumMod val="95000"/>
                              <a:lumOff val="5000"/>
                            </a:schemeClr>
                          </a:solidFill>
                          <a:effectLst/>
                          <a:latin typeface="Verdana"/>
                        </a:rPr>
                        <a:t>g·K</a:t>
                      </a:r>
                      <a:endParaRPr lang="en-US" sz="1200" b="1" kern="1400" dirty="0">
                        <a:solidFill>
                          <a:schemeClr val="tx1">
                            <a:lumMod val="95000"/>
                            <a:lumOff val="5000"/>
                          </a:schemeClr>
                        </a:solidFill>
                        <a:effectLst/>
                        <a:latin typeface="Times New Roman"/>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Control 1"/>
          <p:cNvSpPr>
            <a:spLocks noChangeArrowheads="1" noChangeShapeType="1"/>
          </p:cNvSpPr>
          <p:nvPr/>
        </p:nvSpPr>
        <p:spPr bwMode="auto">
          <a:xfrm>
            <a:off x="2079625" y="3870325"/>
            <a:ext cx="6492875" cy="149383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4" name="TextBox 3"/>
          <p:cNvSpPr txBox="1"/>
          <p:nvPr/>
        </p:nvSpPr>
        <p:spPr>
          <a:xfrm>
            <a:off x="128789" y="3276600"/>
            <a:ext cx="8991600" cy="2000548"/>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A 5.00 gram sample of liquid ammonia is originally at 210 K.  The diagram of the partial heating curve above represents the vaporization of the sample at standard pressure due to the addition of heat.  The heat is </a:t>
            </a:r>
            <a:r>
              <a:rPr lang="en-US" sz="2000" i="1" dirty="0">
                <a:latin typeface="Times New Roman" panose="02020603050405020304" pitchFamily="18" charset="0"/>
                <a:cs typeface="Times New Roman" panose="02020603050405020304" pitchFamily="18" charset="0"/>
              </a:rPr>
              <a:t>not</a:t>
            </a:r>
            <a:r>
              <a:rPr lang="en-US" sz="2000" dirty="0">
                <a:latin typeface="Times New Roman" panose="02020603050405020304" pitchFamily="18" charset="0"/>
                <a:cs typeface="Times New Roman" panose="02020603050405020304" pitchFamily="18" charset="0"/>
              </a:rPr>
              <a:t> added at a constant rate. </a:t>
            </a:r>
          </a:p>
          <a:p>
            <a:endParaRPr lang="en-US" sz="2400" dirty="0">
              <a:latin typeface="Times New Roman" panose="02020603050405020304" pitchFamily="18" charset="0"/>
              <a:cs typeface="Times New Roman" panose="02020603050405020304" pitchFamily="18" charset="0"/>
            </a:endParaRPr>
          </a:p>
          <a:p>
            <a:r>
              <a:rPr lang="en-US" sz="2000" dirty="0">
                <a:solidFill>
                  <a:schemeClr val="tx1">
                    <a:lumMod val="95000"/>
                    <a:lumOff val="5000"/>
                  </a:schemeClr>
                </a:solidFill>
              </a:rPr>
              <a:t>10.  Calculate the total heat absorbed by the 5.00 gram sample during time </a:t>
            </a:r>
            <a:br>
              <a:rPr lang="en-US" sz="2000" dirty="0">
                <a:solidFill>
                  <a:schemeClr val="tx1">
                    <a:lumMod val="95000"/>
                    <a:lumOff val="5000"/>
                  </a:schemeClr>
                </a:solidFill>
              </a:rPr>
            </a:br>
            <a:r>
              <a:rPr lang="en-US" sz="2000" dirty="0">
                <a:solidFill>
                  <a:schemeClr val="tx1">
                    <a:lumMod val="95000"/>
                    <a:lumOff val="5000"/>
                  </a:schemeClr>
                </a:solidFill>
              </a:rPr>
              <a:t>        interval </a:t>
            </a:r>
            <a:r>
              <a:rPr lang="en-US" sz="2000" i="1" dirty="0">
                <a:solidFill>
                  <a:schemeClr val="tx1">
                    <a:lumMod val="95000"/>
                    <a:lumOff val="5000"/>
                  </a:schemeClr>
                </a:solidFill>
              </a:rPr>
              <a:t>AB</a:t>
            </a:r>
            <a:r>
              <a:rPr lang="en-US" sz="2000" dirty="0">
                <a:solidFill>
                  <a:schemeClr val="tx1">
                    <a:lumMod val="95000"/>
                    <a:lumOff val="5000"/>
                  </a:schemeClr>
                </a:solidFill>
              </a:rPr>
              <a:t>.  Your response must show a numerical set up +  a calculated result.</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2050" name="Picture 2" descr="partheatingcurveammonia"/>
          <p:cNvPicPr>
            <a:picLocks noChangeAspect="1" noChangeArrowheads="1"/>
          </p:cNvPicPr>
          <p:nvPr/>
        </p:nvPicPr>
        <p:blipFill>
          <a:blip r:embed="rId2">
            <a:extLst>
              <a:ext uri="{28A0092B-C50C-407E-A947-70E740481C1C}">
                <a14:useLocalDpi xmlns:a14="http://schemas.microsoft.com/office/drawing/2010/main" val="0"/>
              </a:ext>
            </a:extLst>
          </a:blip>
          <a:srcRect t="12000" r="5800"/>
          <a:stretch>
            <a:fillRect/>
          </a:stretch>
        </p:blipFill>
        <p:spPr bwMode="auto">
          <a:xfrm>
            <a:off x="4495800" y="194199"/>
            <a:ext cx="4374948" cy="30663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03621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rol 1"/>
          <p:cNvSpPr>
            <a:spLocks noChangeArrowheads="1" noChangeShapeType="1"/>
          </p:cNvSpPr>
          <p:nvPr/>
        </p:nvSpPr>
        <p:spPr bwMode="auto">
          <a:xfrm>
            <a:off x="2079625" y="3870325"/>
            <a:ext cx="6492875" cy="149383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4" name="TextBox 3"/>
          <p:cNvSpPr txBox="1"/>
          <p:nvPr/>
        </p:nvSpPr>
        <p:spPr>
          <a:xfrm>
            <a:off x="36490" y="152400"/>
            <a:ext cx="8878910" cy="4216539"/>
          </a:xfrm>
          <a:prstGeom prst="rect">
            <a:avLst/>
          </a:prstGeom>
          <a:noFill/>
        </p:spPr>
        <p:txBody>
          <a:bodyPr wrap="square" rtlCol="0">
            <a:spAutoFit/>
          </a:bodyPr>
          <a:lstStyle/>
          <a:p>
            <a:r>
              <a:rPr lang="en-US" sz="2000" dirty="0">
                <a:solidFill>
                  <a:srgbClr val="000099"/>
                </a:solidFill>
              </a:rPr>
              <a:t>10.  Calculate the total heat absorbed by the 5.00 g sample during time interval </a:t>
            </a:r>
            <a:r>
              <a:rPr lang="en-US" sz="2000" i="1" dirty="0">
                <a:solidFill>
                  <a:srgbClr val="000099"/>
                </a:solidFill>
              </a:rPr>
              <a:t>AB</a:t>
            </a:r>
            <a:r>
              <a:rPr lang="en-US" sz="2000" dirty="0">
                <a:solidFill>
                  <a:srgbClr val="000099"/>
                </a:solidFill>
              </a:rPr>
              <a:t>.  Your response must show a numerical set up and a calculated result.</a:t>
            </a:r>
            <a:br>
              <a:rPr lang="en-US" sz="2000" dirty="0">
                <a:solidFill>
                  <a:srgbClr val="000099"/>
                </a:solidFill>
              </a:rPr>
            </a:br>
            <a:endParaRPr lang="en-US" sz="2000" dirty="0">
              <a:solidFill>
                <a:srgbClr val="000099"/>
              </a:solidFill>
            </a:endParaRPr>
          </a:p>
          <a:p>
            <a:r>
              <a:rPr lang="en-US" sz="2400" b="1" dirty="0">
                <a:solidFill>
                  <a:srgbClr val="000099"/>
                </a:solidFill>
                <a:latin typeface="Times New Roman" panose="02020603050405020304" pitchFamily="18" charset="0"/>
                <a:cs typeface="Times New Roman" panose="02020603050405020304" pitchFamily="18" charset="0"/>
              </a:rPr>
              <a:t>This is warming up of a liquid, not melting or vaporizing.  Use </a:t>
            </a:r>
          </a:p>
          <a:p>
            <a:endParaRPr lang="en-US" sz="2400" b="1" dirty="0">
              <a:solidFill>
                <a:srgbClr val="000099"/>
              </a:solidFill>
              <a:latin typeface="Times New Roman" panose="02020603050405020304" pitchFamily="18" charset="0"/>
              <a:cs typeface="Times New Roman" panose="02020603050405020304" pitchFamily="18" charset="0"/>
            </a:endParaRPr>
          </a:p>
          <a:p>
            <a:r>
              <a:rPr lang="en-US" sz="2400" b="1" dirty="0">
                <a:solidFill>
                  <a:srgbClr val="000099"/>
                </a:solidFill>
                <a:latin typeface="Times New Roman" panose="02020603050405020304" pitchFamily="18" charset="0"/>
                <a:cs typeface="Times New Roman" panose="02020603050405020304" pitchFamily="18" charset="0"/>
              </a:rPr>
              <a:t>  q = </a:t>
            </a:r>
            <a:r>
              <a:rPr lang="en-US" sz="2400" b="1" dirty="0" err="1">
                <a:solidFill>
                  <a:srgbClr val="000099"/>
                </a:solidFill>
                <a:latin typeface="Times New Roman" panose="02020603050405020304" pitchFamily="18" charset="0"/>
                <a:cs typeface="Times New Roman" panose="02020603050405020304" pitchFamily="18" charset="0"/>
              </a:rPr>
              <a:t>mC</a:t>
            </a:r>
            <a:r>
              <a:rPr lang="el-GR" sz="2400" b="1" dirty="0">
                <a:solidFill>
                  <a:srgbClr val="000099"/>
                </a:solidFill>
                <a:latin typeface="Times New Roman" panose="02020603050405020304" pitchFamily="18" charset="0"/>
                <a:cs typeface="Times New Roman" panose="02020603050405020304" pitchFamily="18" charset="0"/>
              </a:rPr>
              <a:t>Δ</a:t>
            </a:r>
            <a:r>
              <a:rPr lang="en-US" sz="2400" b="1" dirty="0">
                <a:solidFill>
                  <a:srgbClr val="000099"/>
                </a:solidFill>
                <a:latin typeface="Times New Roman" panose="02020603050405020304" pitchFamily="18" charset="0"/>
                <a:cs typeface="Times New Roman" panose="02020603050405020304" pitchFamily="18" charset="0"/>
              </a:rPr>
              <a:t>T</a:t>
            </a:r>
          </a:p>
          <a:p>
            <a:endParaRPr lang="en-US" sz="2400" b="1" dirty="0">
              <a:solidFill>
                <a:srgbClr val="000099"/>
              </a:solidFill>
              <a:latin typeface="Times New Roman" panose="02020603050405020304" pitchFamily="18" charset="0"/>
              <a:cs typeface="Times New Roman" panose="02020603050405020304" pitchFamily="18" charset="0"/>
            </a:endParaRPr>
          </a:p>
          <a:p>
            <a:r>
              <a:rPr lang="en-US" sz="2400" b="1" dirty="0">
                <a:solidFill>
                  <a:srgbClr val="000099"/>
                </a:solidFill>
                <a:latin typeface="Times New Roman" panose="02020603050405020304" pitchFamily="18" charset="0"/>
                <a:cs typeface="Times New Roman" panose="02020603050405020304" pitchFamily="18" charset="0"/>
              </a:rPr>
              <a:t>  q = (5.00g)(4.71g/J·K)(30.K)</a:t>
            </a:r>
          </a:p>
          <a:p>
            <a:endParaRPr lang="en-US" sz="2400" b="1" dirty="0">
              <a:solidFill>
                <a:srgbClr val="000099"/>
              </a:solidFill>
              <a:latin typeface="Times New Roman" panose="02020603050405020304" pitchFamily="18" charset="0"/>
              <a:cs typeface="Times New Roman" panose="02020603050405020304" pitchFamily="18" charset="0"/>
            </a:endParaRPr>
          </a:p>
          <a:p>
            <a:r>
              <a:rPr lang="en-US" sz="2400" b="1" dirty="0">
                <a:solidFill>
                  <a:srgbClr val="000099"/>
                </a:solidFill>
                <a:latin typeface="Times New Roman" panose="02020603050405020304" pitchFamily="18" charset="0"/>
                <a:cs typeface="Times New Roman" panose="02020603050405020304" pitchFamily="18" charset="0"/>
              </a:rPr>
              <a:t>  q = 706.5 J =  710 J  2SF</a:t>
            </a:r>
          </a:p>
          <a:p>
            <a:endParaRPr lang="en-US" sz="2000" b="1" dirty="0">
              <a:solidFill>
                <a:srgbClr val="FF0000"/>
              </a:solidFill>
              <a:latin typeface="Times New Roman" panose="02020603050405020304" pitchFamily="18" charset="0"/>
              <a:cs typeface="Times New Roman" panose="02020603050405020304" pitchFamily="18" charset="0"/>
            </a:endParaRPr>
          </a:p>
          <a:p>
            <a:r>
              <a:rPr lang="en-US" sz="2000" b="1" dirty="0">
                <a:solidFill>
                  <a:srgbClr val="FF0000"/>
                </a:solidFill>
                <a:latin typeface="Times New Roman" panose="02020603050405020304" pitchFamily="18" charset="0"/>
                <a:cs typeface="Times New Roman" panose="02020603050405020304" pitchFamily="18" charset="0"/>
              </a:rPr>
              <a:t>  </a:t>
            </a:r>
            <a:endParaRPr lang="en-US" dirty="0"/>
          </a:p>
        </p:txBody>
      </p:sp>
      <p:pic>
        <p:nvPicPr>
          <p:cNvPr id="2050" name="Picture 2" descr="partheatingcurveammonia"/>
          <p:cNvPicPr>
            <a:picLocks noChangeAspect="1" noChangeArrowheads="1"/>
          </p:cNvPicPr>
          <p:nvPr/>
        </p:nvPicPr>
        <p:blipFill>
          <a:blip r:embed="rId2">
            <a:extLst>
              <a:ext uri="{28A0092B-C50C-407E-A947-70E740481C1C}">
                <a14:useLocalDpi xmlns:a14="http://schemas.microsoft.com/office/drawing/2010/main" val="0"/>
              </a:ext>
            </a:extLst>
          </a:blip>
          <a:srcRect t="12000" r="5800"/>
          <a:stretch>
            <a:fillRect/>
          </a:stretch>
        </p:blipFill>
        <p:spPr bwMode="auto">
          <a:xfrm>
            <a:off x="4095586" y="3124200"/>
            <a:ext cx="5047341" cy="35375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826957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17" y="381000"/>
            <a:ext cx="8458200" cy="618630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   Describe what is happening to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both the potential energy and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the average kinetic energy of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the molecules during </a:t>
            </a:r>
            <a:r>
              <a:rPr lang="en-US" sz="2400" i="1" dirty="0">
                <a:latin typeface="Times New Roman" panose="02020603050405020304" pitchFamily="18" charset="0"/>
                <a:cs typeface="Times New Roman" panose="02020603050405020304" pitchFamily="18" charset="0"/>
              </a:rPr>
              <a:t>BC</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Your response must include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both potential and average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kinetic energy.  Also state phases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present during BC interval.</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11A.  POTENTIAL ENERGY: ________________________</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11B.  KINETIC ENERGY: ___________________________</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12.  PHASE/PHASES PRESENT: ____________________</a:t>
            </a:r>
          </a:p>
          <a:p>
            <a:r>
              <a:rPr lang="en-US" dirty="0"/>
              <a:t> </a:t>
            </a:r>
          </a:p>
          <a:p>
            <a:endParaRPr lang="en-US" dirty="0"/>
          </a:p>
        </p:txBody>
      </p:sp>
      <p:pic>
        <p:nvPicPr>
          <p:cNvPr id="4098" name="Picture 2" descr="partheatingcurveammonia"/>
          <p:cNvPicPr>
            <a:picLocks noChangeAspect="1" noChangeArrowheads="1"/>
          </p:cNvPicPr>
          <p:nvPr/>
        </p:nvPicPr>
        <p:blipFill>
          <a:blip r:embed="rId2">
            <a:extLst>
              <a:ext uri="{28A0092B-C50C-407E-A947-70E740481C1C}">
                <a14:useLocalDpi xmlns:a14="http://schemas.microsoft.com/office/drawing/2010/main" val="0"/>
              </a:ext>
            </a:extLst>
          </a:blip>
          <a:srcRect t="12000" r="5800"/>
          <a:stretch>
            <a:fillRect/>
          </a:stretch>
        </p:blipFill>
        <p:spPr bwMode="auto">
          <a:xfrm>
            <a:off x="4876800" y="381000"/>
            <a:ext cx="4160837" cy="291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 name="TextBox 2"/>
          <p:cNvSpPr txBox="1"/>
          <p:nvPr/>
        </p:nvSpPr>
        <p:spPr>
          <a:xfrm>
            <a:off x="1524000" y="0"/>
            <a:ext cx="5334000" cy="381000"/>
          </a:xfrm>
          <a:prstGeom prst="rect">
            <a:avLst/>
          </a:prstGeom>
          <a:noFill/>
        </p:spPr>
        <p:txBody>
          <a:bodyPr wrap="square" rtlCol="0">
            <a:spAutoFit/>
          </a:bodyPr>
          <a:lstStyle/>
          <a:p>
            <a:r>
              <a:rPr lang="en-US" b="1" dirty="0">
                <a:solidFill>
                  <a:srgbClr val="FF0000"/>
                </a:solidFill>
              </a:rPr>
              <a:t>Continue with same graph on same regents exam</a:t>
            </a:r>
          </a:p>
        </p:txBody>
      </p:sp>
    </p:spTree>
    <p:extLst>
      <p:ext uri="{BB962C8B-B14F-4D97-AF65-F5344CB8AC3E}">
        <p14:creationId xmlns:p14="http://schemas.microsoft.com/office/powerpoint/2010/main" val="132461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17" y="381000"/>
            <a:ext cx="8458200" cy="618630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   Describe what is happening to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both the potential energy and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the average kinetic energy of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the molecules during </a:t>
            </a:r>
            <a:r>
              <a:rPr lang="en-US" sz="2400" i="1" dirty="0">
                <a:latin typeface="Times New Roman" panose="02020603050405020304" pitchFamily="18" charset="0"/>
                <a:cs typeface="Times New Roman" panose="02020603050405020304" pitchFamily="18" charset="0"/>
              </a:rPr>
              <a:t>BC</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Your response must include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both potential and average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kinetic energy.  Also state phases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present during BC interval.</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11A.  POTENTIAL ENERGY: </a:t>
            </a:r>
            <a:r>
              <a:rPr lang="en-US" sz="2400" dirty="0">
                <a:solidFill>
                  <a:srgbClr val="FF0000"/>
                </a:solidFill>
                <a:latin typeface="Times New Roman" panose="02020603050405020304" pitchFamily="18" charset="0"/>
                <a:cs typeface="Times New Roman" panose="02020603050405020304" pitchFamily="18" charset="0"/>
              </a:rPr>
              <a:t>INCREASING</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11B.  KINETIC ENERGY: </a:t>
            </a:r>
            <a:r>
              <a:rPr lang="en-US" sz="2400" dirty="0">
                <a:solidFill>
                  <a:srgbClr val="FF0000"/>
                </a:solidFill>
                <a:latin typeface="Times New Roman" panose="02020603050405020304" pitchFamily="18" charset="0"/>
                <a:cs typeface="Times New Roman" panose="02020603050405020304" pitchFamily="18" charset="0"/>
              </a:rPr>
              <a:t>STEADY</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12. PHASE/PHASES PRESENT:  </a:t>
            </a:r>
            <a:r>
              <a:rPr lang="en-US" sz="2400" dirty="0">
                <a:solidFill>
                  <a:srgbClr val="FF0000"/>
                </a:solidFill>
                <a:latin typeface="Times New Roman" panose="02020603050405020304" pitchFamily="18" charset="0"/>
                <a:cs typeface="Times New Roman" panose="02020603050405020304" pitchFamily="18" charset="0"/>
              </a:rPr>
              <a:t>LIQUID TO GAS</a:t>
            </a:r>
          </a:p>
          <a:p>
            <a:r>
              <a:rPr lang="en-US" dirty="0"/>
              <a:t> </a:t>
            </a:r>
          </a:p>
          <a:p>
            <a:endParaRPr lang="en-US" dirty="0"/>
          </a:p>
        </p:txBody>
      </p:sp>
      <p:pic>
        <p:nvPicPr>
          <p:cNvPr id="4098" name="Picture 2" descr="partheatingcurveammonia"/>
          <p:cNvPicPr>
            <a:picLocks noChangeAspect="1" noChangeArrowheads="1"/>
          </p:cNvPicPr>
          <p:nvPr/>
        </p:nvPicPr>
        <p:blipFill>
          <a:blip r:embed="rId2">
            <a:extLst>
              <a:ext uri="{28A0092B-C50C-407E-A947-70E740481C1C}">
                <a14:useLocalDpi xmlns:a14="http://schemas.microsoft.com/office/drawing/2010/main" val="0"/>
              </a:ext>
            </a:extLst>
          </a:blip>
          <a:srcRect t="12000" r="5800"/>
          <a:stretch>
            <a:fillRect/>
          </a:stretch>
        </p:blipFill>
        <p:spPr bwMode="auto">
          <a:xfrm>
            <a:off x="4876800" y="381000"/>
            <a:ext cx="4160837" cy="291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 name="TextBox 2"/>
          <p:cNvSpPr txBox="1"/>
          <p:nvPr/>
        </p:nvSpPr>
        <p:spPr>
          <a:xfrm>
            <a:off x="1524000" y="0"/>
            <a:ext cx="5334000" cy="381000"/>
          </a:xfrm>
          <a:prstGeom prst="rect">
            <a:avLst/>
          </a:prstGeom>
          <a:noFill/>
        </p:spPr>
        <p:txBody>
          <a:bodyPr wrap="square" rtlCol="0">
            <a:spAutoFit/>
          </a:bodyPr>
          <a:lstStyle/>
          <a:p>
            <a:r>
              <a:rPr lang="en-US" b="1" dirty="0">
                <a:solidFill>
                  <a:srgbClr val="FF0000"/>
                </a:solidFill>
              </a:rPr>
              <a:t>Continue with same graph on same regents exam</a:t>
            </a:r>
          </a:p>
        </p:txBody>
      </p:sp>
    </p:spTree>
    <p:extLst>
      <p:ext uri="{BB962C8B-B14F-4D97-AF65-F5344CB8AC3E}">
        <p14:creationId xmlns:p14="http://schemas.microsoft.com/office/powerpoint/2010/main" val="1884555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57200"/>
            <a:ext cx="9144000" cy="5262979"/>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August 2007</a:t>
            </a:r>
            <a:br>
              <a:rPr lang="en-US" sz="2400" b="1" dirty="0">
                <a:latin typeface="Times New Roman" panose="02020603050405020304" pitchFamily="18" charset="0"/>
                <a:cs typeface="Times New Roman" panose="02020603050405020304" pitchFamily="18" charset="0"/>
              </a:rPr>
            </a:br>
            <a:br>
              <a:rPr lang="en-US" sz="24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1.  Given this balanced equation representing a reaction:</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Cl</a:t>
            </a:r>
            <a:r>
              <a:rPr lang="en-US" sz="2800" b="1" baseline="-25000" dirty="0">
                <a:latin typeface="Times New Roman" panose="02020603050405020304" pitchFamily="18" charset="0"/>
                <a:cs typeface="Times New Roman" panose="02020603050405020304" pitchFamily="18" charset="0"/>
              </a:rPr>
              <a:t>2(G) </a:t>
            </a:r>
            <a:r>
              <a:rPr lang="en-US" sz="2800" b="1" dirty="0">
                <a:latin typeface="Times New Roman" panose="02020603050405020304" pitchFamily="18" charset="0"/>
                <a:cs typeface="Times New Roman" panose="02020603050405020304" pitchFamily="18" charset="0"/>
              </a:rPr>
              <a:t>           Cl</a:t>
            </a:r>
            <a:r>
              <a:rPr lang="en-US" sz="2800" b="1" baseline="-25000" dirty="0">
                <a:latin typeface="Times New Roman" panose="02020603050405020304" pitchFamily="18" charset="0"/>
                <a:cs typeface="Times New Roman" panose="02020603050405020304" pitchFamily="18" charset="0"/>
              </a:rPr>
              <a:t>(G) </a:t>
            </a:r>
            <a:r>
              <a:rPr lang="en-US" sz="2800" b="1" dirty="0">
                <a:latin typeface="Times New Roman" panose="02020603050405020304" pitchFamily="18" charset="0"/>
                <a:cs typeface="Times New Roman" panose="02020603050405020304" pitchFamily="18" charset="0"/>
              </a:rPr>
              <a:t>+ Cl</a:t>
            </a:r>
            <a:r>
              <a:rPr lang="en-US" sz="2800" b="1" baseline="-25000" dirty="0">
                <a:latin typeface="Times New Roman" panose="02020603050405020304" pitchFamily="18" charset="0"/>
                <a:cs typeface="Times New Roman" panose="02020603050405020304" pitchFamily="18" charset="0"/>
              </a:rPr>
              <a:t>(G)</a:t>
            </a:r>
            <a:r>
              <a:rPr lang="en-US" sz="2800" b="1" dirty="0">
                <a:latin typeface="Times New Roman" panose="02020603050405020304" pitchFamily="18" charset="0"/>
                <a:cs typeface="Times New Roman" panose="02020603050405020304" pitchFamily="18" charset="0"/>
              </a:rPr>
              <a:t>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What occurs during this change?</a:t>
            </a:r>
            <a:br>
              <a:rPr lang="en-US" sz="2800" b="1" dirty="0">
                <a:latin typeface="Times New Roman" panose="02020603050405020304" pitchFamily="18" charset="0"/>
                <a:cs typeface="Times New Roman" panose="02020603050405020304" pitchFamily="18" charset="0"/>
              </a:rPr>
            </a:b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 energy is absorbed and a bond is broken</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B. energy is absorbed and a bond is formed</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C. energy is released and a bond is broken</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D. energy is released and a bond is formed                    </a:t>
            </a:r>
            <a:endParaRPr lang="en-US" sz="24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p>
          <a:p>
            <a:endParaRPr lang="en-US" dirty="0"/>
          </a:p>
        </p:txBody>
      </p:sp>
      <p:cxnSp>
        <p:nvCxnSpPr>
          <p:cNvPr id="4" name="Straight Arrow Connector 3"/>
          <p:cNvCxnSpPr/>
          <p:nvPr/>
        </p:nvCxnSpPr>
        <p:spPr>
          <a:xfrm>
            <a:off x="1828800" y="1929685"/>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558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8915400" cy="5324535"/>
          </a:xfrm>
          <a:prstGeom prst="rect">
            <a:avLst/>
          </a:prstGeom>
          <a:noFill/>
        </p:spPr>
        <p:txBody>
          <a:bodyPr wrap="square" rtlCol="0">
            <a:spAutoFit/>
          </a:bodyPr>
          <a:lstStyle/>
          <a:p>
            <a:pPr algn="ctr"/>
            <a:r>
              <a:rPr lang="en-US" sz="2400" b="1" u="sng" dirty="0">
                <a:solidFill>
                  <a:srgbClr val="000099"/>
                </a:solidFill>
              </a:rPr>
              <a:t>Do Not</a:t>
            </a:r>
            <a:r>
              <a:rPr lang="en-US" sz="2400" b="1" dirty="0">
                <a:solidFill>
                  <a:srgbClr val="000099"/>
                </a:solidFill>
              </a:rPr>
              <a:t> do the math, just tell how many SF the answer should have, and what formulas to use.</a:t>
            </a:r>
          </a:p>
          <a:p>
            <a:r>
              <a:rPr lang="en-US" sz="2400" dirty="0"/>
              <a:t> </a:t>
            </a:r>
          </a:p>
          <a:p>
            <a:r>
              <a:rPr lang="en-US" sz="2400" dirty="0"/>
              <a:t>14. How much energy is required to melt 23.45 grams of ice at </a:t>
            </a:r>
            <a:br>
              <a:rPr lang="en-US" sz="2400" dirty="0"/>
            </a:br>
            <a:r>
              <a:rPr lang="en-US" sz="2400" dirty="0"/>
              <a:t>       0°C  into water at the same temperature? </a:t>
            </a:r>
            <a:br>
              <a:rPr lang="en-US" sz="2400" dirty="0"/>
            </a:br>
            <a:br>
              <a:rPr lang="en-US" sz="2400" dirty="0"/>
            </a:br>
            <a:endParaRPr lang="en-US" sz="2400" dirty="0"/>
          </a:p>
          <a:p>
            <a:r>
              <a:rPr lang="en-US" sz="2400" dirty="0"/>
              <a:t>15. How many kilojoules of energy is needed to convert H</a:t>
            </a:r>
            <a:r>
              <a:rPr lang="en-US" sz="2400" baseline="-25000" dirty="0"/>
              <a:t>2</a:t>
            </a:r>
            <a:r>
              <a:rPr lang="en-US" sz="2400" dirty="0"/>
              <a:t>O at </a:t>
            </a:r>
            <a:br>
              <a:rPr lang="en-US" sz="2400" dirty="0"/>
            </a:br>
            <a:r>
              <a:rPr lang="en-US" sz="2400" dirty="0"/>
              <a:t>      35.6°C into steam at 100.0°C?</a:t>
            </a:r>
            <a:br>
              <a:rPr lang="en-US" sz="2400" dirty="0"/>
            </a:br>
            <a:endParaRPr lang="en-US" sz="2400" dirty="0"/>
          </a:p>
          <a:p>
            <a:r>
              <a:rPr lang="en-US" sz="2400" dirty="0"/>
              <a:t>16.  How many joules of energy does it take to change 245.7 grams of   </a:t>
            </a:r>
            <a:br>
              <a:rPr lang="en-US" sz="2400" dirty="0"/>
            </a:br>
            <a:r>
              <a:rPr lang="en-US" sz="2400" dirty="0"/>
              <a:t>        water at 5.00°C into frozen ice at 0°C?</a:t>
            </a:r>
            <a:br>
              <a:rPr lang="en-US" sz="2400" dirty="0"/>
            </a:br>
            <a:endParaRPr lang="en-US" sz="2400" dirty="0"/>
          </a:p>
          <a:p>
            <a:r>
              <a:rPr lang="en-US" sz="2400" dirty="0"/>
              <a:t>17.  Is question number sixteen an </a:t>
            </a:r>
            <a:r>
              <a:rPr lang="en-US" sz="2800" b="1" dirty="0" err="1">
                <a:solidFill>
                  <a:srgbClr val="000099"/>
                </a:solidFill>
              </a:rPr>
              <a:t>exo</a:t>
            </a:r>
            <a:r>
              <a:rPr lang="en-US" sz="2800" b="1" dirty="0">
                <a:solidFill>
                  <a:srgbClr val="000099"/>
                </a:solidFill>
              </a:rPr>
              <a:t> or endothermic </a:t>
            </a:r>
            <a:r>
              <a:rPr lang="en-US" sz="2400" dirty="0"/>
              <a:t>process? </a:t>
            </a:r>
          </a:p>
        </p:txBody>
      </p:sp>
    </p:spTree>
    <p:extLst>
      <p:ext uri="{BB962C8B-B14F-4D97-AF65-F5344CB8AC3E}">
        <p14:creationId xmlns:p14="http://schemas.microsoft.com/office/powerpoint/2010/main" val="1320237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8915400" cy="5755422"/>
          </a:xfrm>
          <a:prstGeom prst="rect">
            <a:avLst/>
          </a:prstGeom>
          <a:noFill/>
        </p:spPr>
        <p:txBody>
          <a:bodyPr wrap="square" rtlCol="0">
            <a:spAutoFit/>
          </a:bodyPr>
          <a:lstStyle/>
          <a:p>
            <a:pPr algn="ctr"/>
            <a:r>
              <a:rPr lang="en-US" sz="2400" u="sng" dirty="0">
                <a:solidFill>
                  <a:srgbClr val="FF0000"/>
                </a:solidFill>
              </a:rPr>
              <a:t>Do Not</a:t>
            </a:r>
            <a:r>
              <a:rPr lang="en-US" sz="2400" dirty="0">
                <a:solidFill>
                  <a:srgbClr val="FF0000"/>
                </a:solidFill>
              </a:rPr>
              <a:t> do the math, just tell what formulas to use.</a:t>
            </a:r>
          </a:p>
          <a:p>
            <a:r>
              <a:rPr lang="en-US" sz="2400" dirty="0"/>
              <a:t> </a:t>
            </a:r>
          </a:p>
          <a:p>
            <a:r>
              <a:rPr lang="en-US" sz="2400" dirty="0"/>
              <a:t>14. How much energy is required to melt 23.45 grams of ice at </a:t>
            </a:r>
            <a:br>
              <a:rPr lang="en-US" sz="2400" dirty="0"/>
            </a:br>
            <a:r>
              <a:rPr lang="en-US" sz="2400" dirty="0"/>
              <a:t>       0°C  into water at the same temperature?       </a:t>
            </a:r>
            <a:r>
              <a:rPr lang="en-US" sz="2400" dirty="0">
                <a:solidFill>
                  <a:srgbClr val="000099"/>
                </a:solidFill>
              </a:rPr>
              <a:t>4 SF  </a:t>
            </a:r>
            <a:r>
              <a:rPr lang="en-US" sz="2400" dirty="0">
                <a:solidFill>
                  <a:srgbClr val="000099"/>
                </a:solidFill>
                <a:latin typeface="Times New Roman" panose="02020603050405020304" pitchFamily="18" charset="0"/>
                <a:cs typeface="Times New Roman" panose="02020603050405020304" pitchFamily="18" charset="0"/>
              </a:rPr>
              <a:t>q = </a:t>
            </a:r>
            <a:r>
              <a:rPr lang="en-US" sz="2400" dirty="0" err="1">
                <a:solidFill>
                  <a:srgbClr val="000099"/>
                </a:solidFill>
                <a:latin typeface="Times New Roman" panose="02020603050405020304" pitchFamily="18" charset="0"/>
                <a:cs typeface="Times New Roman" panose="02020603050405020304" pitchFamily="18" charset="0"/>
              </a:rPr>
              <a:t>mH</a:t>
            </a:r>
            <a:r>
              <a:rPr lang="en-US" sz="2400" baseline="-25000" dirty="0" err="1">
                <a:solidFill>
                  <a:srgbClr val="000099"/>
                </a:solidFill>
                <a:latin typeface="Times New Roman" panose="02020603050405020304" pitchFamily="18" charset="0"/>
                <a:cs typeface="Times New Roman" panose="02020603050405020304" pitchFamily="18" charset="0"/>
              </a:rPr>
              <a:t>F</a:t>
            </a:r>
            <a:r>
              <a:rPr lang="en-US" sz="2400" dirty="0">
                <a:solidFill>
                  <a:srgbClr val="000099"/>
                </a:solidFill>
                <a:latin typeface="Times New Roman" panose="02020603050405020304" pitchFamily="18" charset="0"/>
                <a:cs typeface="Times New Roman" panose="02020603050405020304" pitchFamily="18" charset="0"/>
              </a:rPr>
              <a:t>    </a:t>
            </a:r>
            <a:br>
              <a:rPr lang="en-US" sz="2400" dirty="0"/>
            </a:br>
            <a:br>
              <a:rPr lang="en-US" sz="2400" dirty="0"/>
            </a:br>
            <a:endParaRPr lang="en-US" sz="2400" dirty="0"/>
          </a:p>
          <a:p>
            <a:r>
              <a:rPr lang="en-US" sz="2400" dirty="0"/>
              <a:t>15. How many kilojoules of energy is needed to convert H</a:t>
            </a:r>
            <a:r>
              <a:rPr lang="en-US" sz="2400" baseline="-25000" dirty="0"/>
              <a:t>2</a:t>
            </a:r>
            <a:r>
              <a:rPr lang="en-US" sz="2400" dirty="0"/>
              <a:t>O at </a:t>
            </a:r>
            <a:br>
              <a:rPr lang="en-US" sz="2400" dirty="0"/>
            </a:br>
            <a:r>
              <a:rPr lang="en-US" sz="2400" dirty="0"/>
              <a:t>      35.6°C into steam at 100.0°C?     </a:t>
            </a:r>
            <a:r>
              <a:rPr lang="en-US" sz="2400" dirty="0">
                <a:solidFill>
                  <a:srgbClr val="000099"/>
                </a:solidFill>
              </a:rPr>
              <a:t>3 SF </a:t>
            </a:r>
            <a:r>
              <a:rPr lang="en-US" sz="2400" dirty="0">
                <a:solidFill>
                  <a:srgbClr val="000099"/>
                </a:solidFill>
                <a:latin typeface="Times New Roman" panose="02020603050405020304" pitchFamily="18" charset="0"/>
                <a:cs typeface="Times New Roman" panose="02020603050405020304" pitchFamily="18" charset="0"/>
              </a:rPr>
              <a:t>q = </a:t>
            </a:r>
            <a:r>
              <a:rPr lang="en-US" sz="2400" dirty="0" err="1">
                <a:solidFill>
                  <a:srgbClr val="000099"/>
                </a:solidFill>
                <a:latin typeface="Times New Roman" panose="02020603050405020304" pitchFamily="18" charset="0"/>
                <a:cs typeface="Times New Roman" panose="02020603050405020304" pitchFamily="18" charset="0"/>
              </a:rPr>
              <a:t>mC</a:t>
            </a:r>
            <a:r>
              <a:rPr lang="el-GR" sz="2400" dirty="0">
                <a:solidFill>
                  <a:srgbClr val="000099"/>
                </a:solidFill>
                <a:latin typeface="Times New Roman" panose="02020603050405020304" pitchFamily="18" charset="0"/>
                <a:cs typeface="Times New Roman" panose="02020603050405020304" pitchFamily="18" charset="0"/>
              </a:rPr>
              <a:t>Δ</a:t>
            </a:r>
            <a:r>
              <a:rPr lang="en-US" sz="2400" dirty="0">
                <a:solidFill>
                  <a:srgbClr val="000099"/>
                </a:solidFill>
                <a:latin typeface="Times New Roman" panose="02020603050405020304" pitchFamily="18" charset="0"/>
                <a:cs typeface="Times New Roman" panose="02020603050405020304" pitchFamily="18" charset="0"/>
              </a:rPr>
              <a:t>T </a:t>
            </a:r>
            <a:r>
              <a:rPr lang="en-US" sz="2400" i="1" dirty="0">
                <a:solidFill>
                  <a:srgbClr val="000099"/>
                </a:solidFill>
                <a:latin typeface="Times New Roman" panose="02020603050405020304" pitchFamily="18" charset="0"/>
                <a:cs typeface="Times New Roman" panose="02020603050405020304" pitchFamily="18" charset="0"/>
              </a:rPr>
              <a:t>and</a:t>
            </a:r>
            <a:r>
              <a:rPr lang="en-US" sz="2400" dirty="0">
                <a:solidFill>
                  <a:srgbClr val="000099"/>
                </a:solidFill>
                <a:latin typeface="Times New Roman" panose="02020603050405020304" pitchFamily="18" charset="0"/>
                <a:cs typeface="Times New Roman" panose="02020603050405020304" pitchFamily="18" charset="0"/>
              </a:rPr>
              <a:t> q = </a:t>
            </a:r>
            <a:r>
              <a:rPr lang="en-US" sz="2400" dirty="0" err="1">
                <a:solidFill>
                  <a:srgbClr val="000099"/>
                </a:solidFill>
                <a:latin typeface="Times New Roman" panose="02020603050405020304" pitchFamily="18" charset="0"/>
                <a:cs typeface="Times New Roman" panose="02020603050405020304" pitchFamily="18" charset="0"/>
              </a:rPr>
              <a:t>mH</a:t>
            </a:r>
            <a:r>
              <a:rPr lang="en-US" sz="2400" baseline="-25000" dirty="0" err="1">
                <a:solidFill>
                  <a:srgbClr val="000099"/>
                </a:solidFill>
                <a:latin typeface="Times New Roman" panose="02020603050405020304" pitchFamily="18" charset="0"/>
                <a:cs typeface="Times New Roman" panose="02020603050405020304" pitchFamily="18" charset="0"/>
              </a:rPr>
              <a:t>V</a:t>
            </a:r>
            <a:r>
              <a:rPr lang="en-US" sz="2400" dirty="0">
                <a:solidFill>
                  <a:srgbClr val="000099"/>
                </a:solidFill>
                <a:latin typeface="Times New Roman" panose="02020603050405020304" pitchFamily="18" charset="0"/>
                <a:cs typeface="Times New Roman" panose="02020603050405020304" pitchFamily="18" charset="0"/>
              </a:rPr>
              <a:t>       </a:t>
            </a:r>
            <a:br>
              <a:rPr lang="en-US" sz="2400" dirty="0"/>
            </a:br>
            <a:endParaRPr lang="en-US" sz="2400" dirty="0"/>
          </a:p>
          <a:p>
            <a:r>
              <a:rPr lang="en-US" sz="2400" dirty="0"/>
              <a:t>16.  How many joules of energy does it take to change 245.7 grams of   </a:t>
            </a:r>
            <a:br>
              <a:rPr lang="en-US" sz="2400" dirty="0"/>
            </a:br>
            <a:r>
              <a:rPr lang="en-US" sz="2400" dirty="0"/>
              <a:t>        water at 5.00°C into frozen ice at 0°C?</a:t>
            </a:r>
            <a:br>
              <a:rPr lang="en-US" sz="2400" dirty="0"/>
            </a:br>
            <a:r>
              <a:rPr lang="en-US" sz="2400" dirty="0"/>
              <a:t>         </a:t>
            </a:r>
            <a:r>
              <a:rPr lang="en-US" sz="2800" dirty="0">
                <a:solidFill>
                  <a:srgbClr val="000099"/>
                </a:solidFill>
              </a:rPr>
              <a:t>3 SF   </a:t>
            </a:r>
            <a:r>
              <a:rPr lang="en-US" sz="2800" dirty="0">
                <a:solidFill>
                  <a:srgbClr val="000099"/>
                </a:solidFill>
                <a:latin typeface="Times New Roman" panose="02020603050405020304" pitchFamily="18" charset="0"/>
                <a:cs typeface="Times New Roman" panose="02020603050405020304" pitchFamily="18" charset="0"/>
              </a:rPr>
              <a:t>q = </a:t>
            </a:r>
            <a:r>
              <a:rPr lang="en-US" sz="2800" dirty="0" err="1">
                <a:solidFill>
                  <a:srgbClr val="000099"/>
                </a:solidFill>
                <a:latin typeface="Times New Roman" panose="02020603050405020304" pitchFamily="18" charset="0"/>
                <a:cs typeface="Times New Roman" panose="02020603050405020304" pitchFamily="18" charset="0"/>
              </a:rPr>
              <a:t>mC</a:t>
            </a:r>
            <a:r>
              <a:rPr lang="el-GR" sz="2800" dirty="0">
                <a:solidFill>
                  <a:srgbClr val="000099"/>
                </a:solidFill>
                <a:latin typeface="Times New Roman" panose="02020603050405020304" pitchFamily="18" charset="0"/>
                <a:cs typeface="Times New Roman" panose="02020603050405020304" pitchFamily="18" charset="0"/>
              </a:rPr>
              <a:t>Δ</a:t>
            </a:r>
            <a:r>
              <a:rPr lang="en-US" sz="2800" dirty="0">
                <a:solidFill>
                  <a:srgbClr val="000099"/>
                </a:solidFill>
                <a:latin typeface="Times New Roman" panose="02020603050405020304" pitchFamily="18" charset="0"/>
                <a:cs typeface="Times New Roman" panose="02020603050405020304" pitchFamily="18" charset="0"/>
              </a:rPr>
              <a:t>T </a:t>
            </a:r>
            <a:r>
              <a:rPr lang="en-US" sz="2800" i="1" dirty="0">
                <a:solidFill>
                  <a:srgbClr val="000099"/>
                </a:solidFill>
                <a:latin typeface="Times New Roman" panose="02020603050405020304" pitchFamily="18" charset="0"/>
                <a:cs typeface="Times New Roman" panose="02020603050405020304" pitchFamily="18" charset="0"/>
              </a:rPr>
              <a:t>and</a:t>
            </a:r>
            <a:r>
              <a:rPr lang="en-US" sz="2800" dirty="0">
                <a:solidFill>
                  <a:srgbClr val="000099"/>
                </a:solidFill>
                <a:latin typeface="Times New Roman" panose="02020603050405020304" pitchFamily="18" charset="0"/>
                <a:cs typeface="Times New Roman" panose="02020603050405020304" pitchFamily="18" charset="0"/>
              </a:rPr>
              <a:t> q = </a:t>
            </a:r>
            <a:r>
              <a:rPr lang="en-US" sz="2800" dirty="0" err="1">
                <a:solidFill>
                  <a:srgbClr val="000099"/>
                </a:solidFill>
                <a:latin typeface="Times New Roman" panose="02020603050405020304" pitchFamily="18" charset="0"/>
                <a:cs typeface="Times New Roman" panose="02020603050405020304" pitchFamily="18" charset="0"/>
              </a:rPr>
              <a:t>mH</a:t>
            </a:r>
            <a:r>
              <a:rPr lang="en-US" sz="2800" baseline="-25000" dirty="0" err="1">
                <a:solidFill>
                  <a:srgbClr val="000099"/>
                </a:solidFill>
                <a:latin typeface="Times New Roman" panose="02020603050405020304" pitchFamily="18" charset="0"/>
                <a:cs typeface="Times New Roman" panose="02020603050405020304" pitchFamily="18" charset="0"/>
              </a:rPr>
              <a:t>F</a:t>
            </a:r>
            <a:r>
              <a:rPr lang="en-US" sz="2800" dirty="0">
                <a:solidFill>
                  <a:srgbClr val="000099"/>
                </a:solidFill>
                <a:latin typeface="Times New Roman" panose="02020603050405020304" pitchFamily="18" charset="0"/>
                <a:cs typeface="Times New Roman" panose="02020603050405020304" pitchFamily="18" charset="0"/>
              </a:rPr>
              <a:t>       </a:t>
            </a:r>
            <a:br>
              <a:rPr lang="en-US" sz="2800" dirty="0">
                <a:solidFill>
                  <a:srgbClr val="000099"/>
                </a:solidFill>
              </a:rPr>
            </a:br>
            <a:endParaRPr lang="en-US" sz="2400" dirty="0">
              <a:solidFill>
                <a:srgbClr val="000099"/>
              </a:solidFill>
            </a:endParaRPr>
          </a:p>
          <a:p>
            <a:r>
              <a:rPr lang="en-US" sz="2400" dirty="0"/>
              <a:t>17.  Is question number sixteen an </a:t>
            </a:r>
            <a:r>
              <a:rPr lang="en-US" sz="2400" dirty="0" err="1"/>
              <a:t>exo</a:t>
            </a:r>
            <a:r>
              <a:rPr lang="en-US" sz="2400" dirty="0"/>
              <a:t> or endothermic process? </a:t>
            </a:r>
            <a:br>
              <a:rPr lang="en-US" sz="2400" dirty="0"/>
            </a:br>
            <a:r>
              <a:rPr lang="en-US" sz="2400" dirty="0"/>
              <a:t>         </a:t>
            </a:r>
            <a:r>
              <a:rPr lang="en-US" sz="2400" b="1" dirty="0">
                <a:solidFill>
                  <a:srgbClr val="000099"/>
                </a:solidFill>
              </a:rPr>
              <a:t>It’s exothermic, heat is removed as a product to freeze.</a:t>
            </a:r>
          </a:p>
        </p:txBody>
      </p:sp>
    </p:spTree>
    <p:extLst>
      <p:ext uri="{BB962C8B-B14F-4D97-AF65-F5344CB8AC3E}">
        <p14:creationId xmlns:p14="http://schemas.microsoft.com/office/powerpoint/2010/main" val="1531653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3754874"/>
          </a:xfrm>
          <a:prstGeom prst="rect">
            <a:avLst/>
          </a:prstGeom>
          <a:noFill/>
        </p:spPr>
        <p:txBody>
          <a:bodyPr wrap="square" rtlCol="0">
            <a:spAutoFit/>
          </a:bodyPr>
          <a:lstStyle/>
          <a:p>
            <a:r>
              <a:rPr lang="en-US" sz="2800" dirty="0"/>
              <a:t>18.  When you add 12,501 joules to 125.0 g of copper.  </a:t>
            </a:r>
            <a:br>
              <a:rPr lang="en-US" sz="2800" dirty="0"/>
            </a:br>
            <a:r>
              <a:rPr lang="en-US" sz="2800" dirty="0"/>
              <a:t>       The copper temperature changes from an original </a:t>
            </a:r>
            <a:br>
              <a:rPr lang="en-US" sz="2800" dirty="0"/>
            </a:br>
            <a:r>
              <a:rPr lang="en-US" sz="2800" dirty="0"/>
              <a:t>       293.0 K to a new temperature.  What temperature is </a:t>
            </a:r>
            <a:br>
              <a:rPr lang="en-US" sz="2800" dirty="0"/>
            </a:br>
            <a:r>
              <a:rPr lang="en-US" sz="2800" dirty="0"/>
              <a:t>       it after getting these joules?  (the C of Cu = 0.39 J/</a:t>
            </a:r>
            <a:r>
              <a:rPr lang="en-US" sz="2800" dirty="0" err="1"/>
              <a:t>g·K</a:t>
            </a:r>
            <a:r>
              <a:rPr lang="en-US" sz="2800" dirty="0"/>
              <a:t>) </a:t>
            </a:r>
          </a:p>
          <a:p>
            <a:br>
              <a:rPr lang="en-US" dirty="0"/>
            </a:br>
            <a:endParaRPr lang="en-US" dirty="0"/>
          </a:p>
          <a:p>
            <a:r>
              <a:rPr lang="en-US" dirty="0"/>
              <a:t> </a:t>
            </a:r>
            <a:br>
              <a:rPr lang="en-US" dirty="0"/>
            </a:br>
            <a:br>
              <a:rPr lang="en-US" dirty="0"/>
            </a:br>
            <a:r>
              <a:rPr lang="en-US" dirty="0"/>
              <a:t> </a:t>
            </a:r>
          </a:p>
          <a:p>
            <a:r>
              <a:rPr lang="en-US" dirty="0"/>
              <a:t> </a:t>
            </a:r>
          </a:p>
          <a:p>
            <a:endParaRPr lang="en-US" dirty="0"/>
          </a:p>
        </p:txBody>
      </p:sp>
    </p:spTree>
    <p:extLst>
      <p:ext uri="{BB962C8B-B14F-4D97-AF65-F5344CB8AC3E}">
        <p14:creationId xmlns:p14="http://schemas.microsoft.com/office/powerpoint/2010/main" val="2590074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3693319"/>
          </a:xfrm>
          <a:prstGeom prst="rect">
            <a:avLst/>
          </a:prstGeom>
          <a:noFill/>
        </p:spPr>
        <p:txBody>
          <a:bodyPr wrap="square" rtlCol="0">
            <a:spAutoFit/>
          </a:bodyPr>
          <a:lstStyle/>
          <a:p>
            <a:r>
              <a:rPr lang="en-US" sz="2400" dirty="0"/>
              <a:t>18.  When you add 12,501 joules to 125.0 g of copper.  </a:t>
            </a:r>
            <a:br>
              <a:rPr lang="en-US" sz="2400" dirty="0"/>
            </a:br>
            <a:r>
              <a:rPr lang="en-US" sz="2400" dirty="0"/>
              <a:t>       The copper temperature changes from an original </a:t>
            </a:r>
            <a:br>
              <a:rPr lang="en-US" sz="2400" dirty="0"/>
            </a:br>
            <a:r>
              <a:rPr lang="en-US" sz="2400" dirty="0"/>
              <a:t>       293.0 K to a new temperature.  What temperature is </a:t>
            </a:r>
            <a:br>
              <a:rPr lang="en-US" sz="2400" dirty="0"/>
            </a:br>
            <a:r>
              <a:rPr lang="en-US" sz="2400" dirty="0"/>
              <a:t>       it after getting these joules?  (the C of Cu = 0.39 J/</a:t>
            </a:r>
            <a:r>
              <a:rPr lang="en-US" sz="2400" dirty="0" err="1"/>
              <a:t>g·K</a:t>
            </a:r>
            <a:r>
              <a:rPr lang="en-US" sz="2400" dirty="0"/>
              <a:t>) </a:t>
            </a:r>
          </a:p>
          <a:p>
            <a:br>
              <a:rPr lang="en-US" sz="2400" dirty="0"/>
            </a:br>
            <a:endParaRPr lang="en-US" sz="2400" dirty="0"/>
          </a:p>
          <a:p>
            <a:r>
              <a:rPr lang="en-US" dirty="0"/>
              <a:t> </a:t>
            </a:r>
            <a:br>
              <a:rPr lang="en-US" dirty="0"/>
            </a:br>
            <a:br>
              <a:rPr lang="en-US" dirty="0"/>
            </a:br>
            <a:r>
              <a:rPr lang="en-US" dirty="0"/>
              <a:t> </a:t>
            </a:r>
          </a:p>
          <a:p>
            <a:r>
              <a:rPr lang="en-US" dirty="0"/>
              <a:t> </a:t>
            </a:r>
          </a:p>
          <a:p>
            <a:endParaRPr lang="en-US" dirty="0"/>
          </a:p>
        </p:txBody>
      </p:sp>
      <p:sp>
        <p:nvSpPr>
          <p:cNvPr id="3" name="TextBox 2"/>
          <p:cNvSpPr txBox="1"/>
          <p:nvPr/>
        </p:nvSpPr>
        <p:spPr>
          <a:xfrm>
            <a:off x="304800" y="1752600"/>
            <a:ext cx="8686800" cy="4154984"/>
          </a:xfrm>
          <a:prstGeom prst="rect">
            <a:avLst/>
          </a:prstGeom>
          <a:noFill/>
        </p:spPr>
        <p:txBody>
          <a:bodyPr wrap="square" rtlCol="0">
            <a:spAutoFit/>
          </a:bodyPr>
          <a:lstStyle/>
          <a:p>
            <a:pPr algn="ctr"/>
            <a:r>
              <a:rPr lang="en-US" sz="3600" dirty="0">
                <a:solidFill>
                  <a:srgbClr val="FF0000"/>
                </a:solidFill>
                <a:latin typeface="Times New Roman" panose="02020603050405020304" pitchFamily="18" charset="0"/>
                <a:cs typeface="Times New Roman" panose="02020603050405020304" pitchFamily="18" charset="0"/>
              </a:rPr>
              <a:t>q = </a:t>
            </a:r>
            <a:r>
              <a:rPr lang="en-US" sz="3600" dirty="0" err="1">
                <a:solidFill>
                  <a:srgbClr val="FF0000"/>
                </a:solidFill>
                <a:latin typeface="Times New Roman" panose="02020603050405020304" pitchFamily="18" charset="0"/>
                <a:cs typeface="Times New Roman" panose="02020603050405020304" pitchFamily="18" charset="0"/>
              </a:rPr>
              <a:t>mC</a:t>
            </a:r>
            <a:r>
              <a:rPr lang="el-GR" sz="3600" dirty="0">
                <a:solidFill>
                  <a:srgbClr val="FF0000"/>
                </a:solidFill>
                <a:latin typeface="Times New Roman" panose="02020603050405020304" pitchFamily="18" charset="0"/>
                <a:cs typeface="Times New Roman" panose="02020603050405020304" pitchFamily="18" charset="0"/>
              </a:rPr>
              <a:t>Δ</a:t>
            </a:r>
            <a:r>
              <a:rPr lang="en-US" sz="3600" dirty="0">
                <a:solidFill>
                  <a:srgbClr val="FF0000"/>
                </a:solidFill>
                <a:latin typeface="Times New Roman" panose="02020603050405020304" pitchFamily="18" charset="0"/>
                <a:cs typeface="Times New Roman" panose="02020603050405020304" pitchFamily="18" charset="0"/>
              </a:rPr>
              <a:t>T</a:t>
            </a:r>
          </a:p>
          <a:p>
            <a:pPr algn="ctr"/>
            <a:r>
              <a:rPr lang="en-US" sz="3600" dirty="0">
                <a:solidFill>
                  <a:srgbClr val="FF0000"/>
                </a:solidFill>
                <a:latin typeface="Times New Roman" panose="02020603050405020304" pitchFamily="18" charset="0"/>
                <a:cs typeface="Times New Roman" panose="02020603050405020304" pitchFamily="18" charset="0"/>
              </a:rPr>
              <a:t>12501 J = (125.0g)(0.39J/</a:t>
            </a:r>
            <a:r>
              <a:rPr lang="en-US" sz="3600" dirty="0" err="1">
                <a:solidFill>
                  <a:srgbClr val="FF0000"/>
                </a:solidFill>
                <a:latin typeface="Times New Roman" panose="02020603050405020304" pitchFamily="18" charset="0"/>
                <a:cs typeface="Times New Roman" panose="02020603050405020304" pitchFamily="18" charset="0"/>
              </a:rPr>
              <a:t>g·K</a:t>
            </a:r>
            <a:r>
              <a:rPr lang="en-US" sz="3600" dirty="0">
                <a:solidFill>
                  <a:srgbClr val="FF0000"/>
                </a:solidFill>
                <a:latin typeface="Times New Roman" panose="02020603050405020304" pitchFamily="18" charset="0"/>
                <a:cs typeface="Times New Roman" panose="02020603050405020304" pitchFamily="18" charset="0"/>
              </a:rPr>
              <a:t>)(</a:t>
            </a:r>
            <a:r>
              <a:rPr lang="el-GR" sz="3600" dirty="0">
                <a:solidFill>
                  <a:srgbClr val="FF0000"/>
                </a:solidFill>
                <a:latin typeface="Times New Roman" panose="02020603050405020304" pitchFamily="18" charset="0"/>
                <a:cs typeface="Times New Roman" panose="02020603050405020304" pitchFamily="18" charset="0"/>
              </a:rPr>
              <a:t>Δ</a:t>
            </a:r>
            <a:r>
              <a:rPr lang="en-US" sz="3600" dirty="0">
                <a:solidFill>
                  <a:srgbClr val="FF0000"/>
                </a:solidFill>
                <a:latin typeface="Times New Roman" panose="02020603050405020304" pitchFamily="18" charset="0"/>
                <a:cs typeface="Times New Roman" panose="02020603050405020304" pitchFamily="18" charset="0"/>
              </a:rPr>
              <a:t>T)</a:t>
            </a:r>
          </a:p>
          <a:p>
            <a:pPr algn="ctr"/>
            <a:endParaRPr lang="en-US" sz="3600" dirty="0">
              <a:solidFill>
                <a:srgbClr val="FF0000"/>
              </a:solidFill>
              <a:latin typeface="Times New Roman" panose="02020603050405020304" pitchFamily="18" charset="0"/>
              <a:cs typeface="Times New Roman" panose="02020603050405020304" pitchFamily="18" charset="0"/>
            </a:endParaRPr>
          </a:p>
          <a:p>
            <a:pPr algn="ctr"/>
            <a:r>
              <a:rPr lang="en-US" sz="3600" b="1" dirty="0">
                <a:solidFill>
                  <a:srgbClr val="000099"/>
                </a:solidFill>
                <a:latin typeface="Times New Roman" panose="02020603050405020304" pitchFamily="18" charset="0"/>
                <a:cs typeface="Times New Roman" panose="02020603050405020304" pitchFamily="18" charset="0"/>
              </a:rPr>
              <a:t>256.4 K</a:t>
            </a:r>
            <a:r>
              <a:rPr lang="en-US" sz="3600" dirty="0">
                <a:solidFill>
                  <a:srgbClr val="000099"/>
                </a:solidFill>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 </a:t>
            </a:r>
            <a:r>
              <a:rPr lang="el-GR" sz="3600" dirty="0">
                <a:solidFill>
                  <a:srgbClr val="FF0000"/>
                </a:solidFill>
                <a:latin typeface="Times New Roman" panose="02020603050405020304" pitchFamily="18" charset="0"/>
                <a:cs typeface="Times New Roman" panose="02020603050405020304" pitchFamily="18" charset="0"/>
              </a:rPr>
              <a:t>Δ</a:t>
            </a:r>
            <a:r>
              <a:rPr lang="en-US" sz="3600" dirty="0">
                <a:solidFill>
                  <a:srgbClr val="FF0000"/>
                </a:solidFill>
                <a:latin typeface="Times New Roman" panose="02020603050405020304" pitchFamily="18" charset="0"/>
                <a:cs typeface="Times New Roman" panose="02020603050405020304" pitchFamily="18" charset="0"/>
              </a:rPr>
              <a:t>T   </a:t>
            </a: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(4SF)</a:t>
            </a:r>
          </a:p>
          <a:p>
            <a:pPr algn="ctr"/>
            <a:endParaRPr lang="en-US" sz="36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                   Start temp is =                                293.0 K</a:t>
            </a:r>
            <a:br>
              <a:rPr lang="en-US" sz="2800" dirty="0">
                <a:solidFill>
                  <a:srgbClr val="0000FF"/>
                </a:solidFill>
                <a:latin typeface="Times New Roman" panose="02020603050405020304" pitchFamily="18" charset="0"/>
                <a:cs typeface="Times New Roman" panose="02020603050405020304" pitchFamily="18" charset="0"/>
              </a:rPr>
            </a:br>
            <a:r>
              <a:rPr lang="en-US" sz="2800" dirty="0">
                <a:solidFill>
                  <a:srgbClr val="0000FF"/>
                </a:solidFill>
                <a:latin typeface="Times New Roman" panose="02020603050405020304" pitchFamily="18" charset="0"/>
                <a:cs typeface="Times New Roman" panose="02020603050405020304" pitchFamily="18" charset="0"/>
              </a:rPr>
              <a:t>It’s heating up, so ADD the  </a:t>
            </a:r>
            <a:r>
              <a:rPr lang="el-GR" sz="2800" dirty="0">
                <a:solidFill>
                  <a:srgbClr val="0000FF"/>
                </a:solidFill>
                <a:latin typeface="Times New Roman" panose="02020603050405020304" pitchFamily="18" charset="0"/>
                <a:cs typeface="Times New Roman" panose="02020603050405020304" pitchFamily="18" charset="0"/>
              </a:rPr>
              <a:t>Δ</a:t>
            </a:r>
            <a:r>
              <a:rPr lang="en-US" sz="2800" dirty="0">
                <a:solidFill>
                  <a:srgbClr val="0000FF"/>
                </a:solidFill>
                <a:latin typeface="Times New Roman" panose="02020603050405020304" pitchFamily="18" charset="0"/>
                <a:cs typeface="Times New Roman" panose="02020603050405020304" pitchFamily="18" charset="0"/>
              </a:rPr>
              <a:t>T                     + 256.4 K</a:t>
            </a:r>
          </a:p>
          <a:p>
            <a:r>
              <a:rPr lang="en-US" sz="2800" dirty="0">
                <a:solidFill>
                  <a:srgbClr val="0000FF"/>
                </a:solidFill>
                <a:latin typeface="Times New Roman" panose="02020603050405020304" pitchFamily="18" charset="0"/>
                <a:cs typeface="Times New Roman" panose="02020603050405020304" pitchFamily="18" charset="0"/>
              </a:rPr>
              <a:t>                                                                          549.4 K</a:t>
            </a:r>
            <a:r>
              <a:rPr lang="en-US" sz="2400" dirty="0">
                <a:solidFill>
                  <a:srgbClr val="0000FF"/>
                </a:solidFill>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(4SF)</a:t>
            </a:r>
          </a:p>
        </p:txBody>
      </p:sp>
      <p:cxnSp>
        <p:nvCxnSpPr>
          <p:cNvPr id="5" name="Straight Connector 4"/>
          <p:cNvCxnSpPr/>
          <p:nvPr/>
        </p:nvCxnSpPr>
        <p:spPr>
          <a:xfrm>
            <a:off x="6858000" y="5410200"/>
            <a:ext cx="1676400" cy="0"/>
          </a:xfrm>
          <a:prstGeom prst="line">
            <a:avLst/>
          </a:prstGeom>
          <a:ln w="28575">
            <a:solidFill>
              <a:srgbClr val="0000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7612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1384995"/>
          </a:xfrm>
          <a:prstGeom prst="rect">
            <a:avLst/>
          </a:prstGeom>
        </p:spPr>
        <p:txBody>
          <a:bodyPr wrap="square">
            <a:spAutoFit/>
          </a:bodyPr>
          <a:lstStyle/>
          <a:p>
            <a:r>
              <a:rPr lang="en-US" sz="2800" b="1" dirty="0"/>
              <a:t>Draw a cooling curve for IRON.  Indicate the proper temperatures in Kelvin, then label the points from the left to right ABCDE and F.  </a:t>
            </a:r>
          </a:p>
        </p:txBody>
      </p:sp>
    </p:spTree>
    <p:extLst>
      <p:ext uri="{BB962C8B-B14F-4D97-AF65-F5344CB8AC3E}">
        <p14:creationId xmlns:p14="http://schemas.microsoft.com/office/powerpoint/2010/main" val="2211905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1384995"/>
          </a:xfrm>
          <a:prstGeom prst="rect">
            <a:avLst/>
          </a:prstGeom>
        </p:spPr>
        <p:txBody>
          <a:bodyPr wrap="square">
            <a:spAutoFit/>
          </a:bodyPr>
          <a:lstStyle/>
          <a:p>
            <a:r>
              <a:rPr lang="en-US" sz="2800" b="1" dirty="0"/>
              <a:t>Draw a cooling curve for IRON.  Indicate the proper temperatures in Kelvin, then label the points </a:t>
            </a:r>
            <a:r>
              <a:rPr lang="en-US" sz="2800" b="1"/>
              <a:t>from the left </a:t>
            </a:r>
            <a:r>
              <a:rPr lang="en-US" sz="2800" b="1" dirty="0"/>
              <a:t>to right ABCDE and F.  </a:t>
            </a:r>
          </a:p>
        </p:txBody>
      </p:sp>
      <p:cxnSp>
        <p:nvCxnSpPr>
          <p:cNvPr id="4" name="Straight Connector 3"/>
          <p:cNvCxnSpPr/>
          <p:nvPr/>
        </p:nvCxnSpPr>
        <p:spPr>
          <a:xfrm>
            <a:off x="990600" y="2057400"/>
            <a:ext cx="0" cy="3733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990600" y="5791200"/>
            <a:ext cx="800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0" y="6096000"/>
            <a:ext cx="6629400" cy="523220"/>
          </a:xfrm>
          <a:prstGeom prst="rect">
            <a:avLst/>
          </a:prstGeom>
          <a:noFill/>
        </p:spPr>
        <p:txBody>
          <a:bodyPr wrap="square" rtlCol="0">
            <a:spAutoFit/>
          </a:bodyPr>
          <a:lstStyle/>
          <a:p>
            <a:pPr algn="ctr"/>
            <a:r>
              <a:rPr lang="en-US" sz="2800" dirty="0">
                <a:solidFill>
                  <a:schemeClr val="tx1">
                    <a:lumMod val="85000"/>
                    <a:lumOff val="15000"/>
                  </a:schemeClr>
                </a:solidFill>
              </a:rPr>
              <a:t>Energy removed at a constant rate</a:t>
            </a:r>
          </a:p>
        </p:txBody>
      </p:sp>
      <p:cxnSp>
        <p:nvCxnSpPr>
          <p:cNvPr id="11" name="Straight Connector 10"/>
          <p:cNvCxnSpPr/>
          <p:nvPr/>
        </p:nvCxnSpPr>
        <p:spPr>
          <a:xfrm>
            <a:off x="685800" y="2667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95459" y="50292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66800" y="2057400"/>
            <a:ext cx="762000" cy="60960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828800" y="2667000"/>
            <a:ext cx="2590800"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19600" y="2667000"/>
            <a:ext cx="2209800" cy="236220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629400" y="5029200"/>
            <a:ext cx="1295400"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924800" y="5029200"/>
            <a:ext cx="762000" cy="60960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000259" y="1613595"/>
            <a:ext cx="304800" cy="369332"/>
          </a:xfrm>
          <a:prstGeom prst="rect">
            <a:avLst/>
          </a:prstGeom>
          <a:noFill/>
        </p:spPr>
        <p:txBody>
          <a:bodyPr wrap="square" rtlCol="0">
            <a:spAutoFit/>
          </a:bodyPr>
          <a:lstStyle/>
          <a:p>
            <a:r>
              <a:rPr lang="en-US" dirty="0"/>
              <a:t>A</a:t>
            </a:r>
          </a:p>
        </p:txBody>
      </p:sp>
      <p:sp>
        <p:nvSpPr>
          <p:cNvPr id="23" name="TextBox 22"/>
          <p:cNvSpPr txBox="1"/>
          <p:nvPr/>
        </p:nvSpPr>
        <p:spPr>
          <a:xfrm>
            <a:off x="1676400" y="2743200"/>
            <a:ext cx="304800" cy="369332"/>
          </a:xfrm>
          <a:prstGeom prst="rect">
            <a:avLst/>
          </a:prstGeom>
          <a:noFill/>
        </p:spPr>
        <p:txBody>
          <a:bodyPr wrap="square" rtlCol="0">
            <a:spAutoFit/>
          </a:bodyPr>
          <a:lstStyle/>
          <a:p>
            <a:r>
              <a:rPr lang="en-US" dirty="0"/>
              <a:t>B</a:t>
            </a:r>
          </a:p>
        </p:txBody>
      </p:sp>
      <p:sp>
        <p:nvSpPr>
          <p:cNvPr id="24" name="TextBox 23"/>
          <p:cNvSpPr txBox="1"/>
          <p:nvPr/>
        </p:nvSpPr>
        <p:spPr>
          <a:xfrm>
            <a:off x="4114800" y="2778548"/>
            <a:ext cx="304800" cy="369332"/>
          </a:xfrm>
          <a:prstGeom prst="rect">
            <a:avLst/>
          </a:prstGeom>
          <a:noFill/>
        </p:spPr>
        <p:txBody>
          <a:bodyPr wrap="square" rtlCol="0">
            <a:spAutoFit/>
          </a:bodyPr>
          <a:lstStyle/>
          <a:p>
            <a:r>
              <a:rPr lang="en-US" dirty="0"/>
              <a:t>C</a:t>
            </a:r>
          </a:p>
        </p:txBody>
      </p:sp>
      <p:sp>
        <p:nvSpPr>
          <p:cNvPr id="25" name="TextBox 24"/>
          <p:cNvSpPr txBox="1"/>
          <p:nvPr/>
        </p:nvSpPr>
        <p:spPr>
          <a:xfrm>
            <a:off x="6477000" y="5039513"/>
            <a:ext cx="304800" cy="369332"/>
          </a:xfrm>
          <a:prstGeom prst="rect">
            <a:avLst/>
          </a:prstGeom>
          <a:noFill/>
        </p:spPr>
        <p:txBody>
          <a:bodyPr wrap="square" rtlCol="0">
            <a:spAutoFit/>
          </a:bodyPr>
          <a:lstStyle/>
          <a:p>
            <a:r>
              <a:rPr lang="en-US" dirty="0"/>
              <a:t>D</a:t>
            </a:r>
          </a:p>
        </p:txBody>
      </p:sp>
      <p:sp>
        <p:nvSpPr>
          <p:cNvPr id="26" name="TextBox 25"/>
          <p:cNvSpPr txBox="1"/>
          <p:nvPr/>
        </p:nvSpPr>
        <p:spPr>
          <a:xfrm>
            <a:off x="7843234" y="4648716"/>
            <a:ext cx="304800" cy="369332"/>
          </a:xfrm>
          <a:prstGeom prst="rect">
            <a:avLst/>
          </a:prstGeom>
          <a:noFill/>
        </p:spPr>
        <p:txBody>
          <a:bodyPr wrap="square" rtlCol="0">
            <a:spAutoFit/>
          </a:bodyPr>
          <a:lstStyle/>
          <a:p>
            <a:r>
              <a:rPr lang="en-US" dirty="0"/>
              <a:t>E</a:t>
            </a:r>
          </a:p>
        </p:txBody>
      </p:sp>
      <p:sp>
        <p:nvSpPr>
          <p:cNvPr id="27" name="TextBox 26"/>
          <p:cNvSpPr txBox="1"/>
          <p:nvPr/>
        </p:nvSpPr>
        <p:spPr>
          <a:xfrm>
            <a:off x="8568744" y="5228053"/>
            <a:ext cx="304800" cy="369332"/>
          </a:xfrm>
          <a:prstGeom prst="rect">
            <a:avLst/>
          </a:prstGeom>
          <a:noFill/>
        </p:spPr>
        <p:txBody>
          <a:bodyPr wrap="square" rtlCol="0">
            <a:spAutoFit/>
          </a:bodyPr>
          <a:lstStyle/>
          <a:p>
            <a:r>
              <a:rPr lang="en-US" dirty="0"/>
              <a:t>F</a:t>
            </a:r>
          </a:p>
        </p:txBody>
      </p:sp>
      <p:sp>
        <p:nvSpPr>
          <p:cNvPr id="28" name="TextBox 27"/>
          <p:cNvSpPr txBox="1"/>
          <p:nvPr/>
        </p:nvSpPr>
        <p:spPr>
          <a:xfrm>
            <a:off x="0" y="4833382"/>
            <a:ext cx="990600" cy="369332"/>
          </a:xfrm>
          <a:prstGeom prst="rect">
            <a:avLst/>
          </a:prstGeom>
          <a:noFill/>
        </p:spPr>
        <p:txBody>
          <a:bodyPr wrap="square" rtlCol="0">
            <a:spAutoFit/>
          </a:bodyPr>
          <a:lstStyle/>
          <a:p>
            <a:r>
              <a:rPr lang="en-US" dirty="0"/>
              <a:t>1811 K</a:t>
            </a:r>
          </a:p>
        </p:txBody>
      </p:sp>
      <p:sp>
        <p:nvSpPr>
          <p:cNvPr id="29" name="TextBox 28"/>
          <p:cNvSpPr txBox="1"/>
          <p:nvPr/>
        </p:nvSpPr>
        <p:spPr>
          <a:xfrm>
            <a:off x="0" y="2482334"/>
            <a:ext cx="990600" cy="369332"/>
          </a:xfrm>
          <a:prstGeom prst="rect">
            <a:avLst/>
          </a:prstGeom>
          <a:noFill/>
        </p:spPr>
        <p:txBody>
          <a:bodyPr wrap="square" rtlCol="0">
            <a:spAutoFit/>
          </a:bodyPr>
          <a:lstStyle/>
          <a:p>
            <a:r>
              <a:rPr lang="en-US" dirty="0"/>
              <a:t>3134 K</a:t>
            </a:r>
          </a:p>
        </p:txBody>
      </p:sp>
      <p:sp>
        <p:nvSpPr>
          <p:cNvPr id="31" name="TextBox 30"/>
          <p:cNvSpPr txBox="1"/>
          <p:nvPr/>
        </p:nvSpPr>
        <p:spPr>
          <a:xfrm>
            <a:off x="3048000" y="1959114"/>
            <a:ext cx="4572000" cy="523220"/>
          </a:xfrm>
          <a:prstGeom prst="rect">
            <a:avLst/>
          </a:prstGeom>
          <a:noFill/>
        </p:spPr>
        <p:txBody>
          <a:bodyPr wrap="square" rtlCol="0">
            <a:spAutoFit/>
          </a:bodyPr>
          <a:lstStyle/>
          <a:p>
            <a:r>
              <a:rPr lang="en-US" sz="2800" b="1" dirty="0">
                <a:solidFill>
                  <a:srgbClr val="000099"/>
                </a:solidFill>
              </a:rPr>
              <a:t>Cooling curve for Iron</a:t>
            </a:r>
          </a:p>
        </p:txBody>
      </p:sp>
    </p:spTree>
    <p:extLst>
      <p:ext uri="{BB962C8B-B14F-4D97-AF65-F5344CB8AC3E}">
        <p14:creationId xmlns:p14="http://schemas.microsoft.com/office/powerpoint/2010/main" val="3400777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990600" y="2296180"/>
            <a:ext cx="0" cy="3733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990600" y="6029980"/>
            <a:ext cx="807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0" y="6334780"/>
            <a:ext cx="6629400" cy="523220"/>
          </a:xfrm>
          <a:prstGeom prst="rect">
            <a:avLst/>
          </a:prstGeom>
          <a:noFill/>
        </p:spPr>
        <p:txBody>
          <a:bodyPr wrap="square" rtlCol="0">
            <a:spAutoFit/>
          </a:bodyPr>
          <a:lstStyle/>
          <a:p>
            <a:pPr algn="ctr"/>
            <a:r>
              <a:rPr lang="en-US" sz="2800" dirty="0">
                <a:solidFill>
                  <a:schemeClr val="tx1">
                    <a:lumMod val="85000"/>
                    <a:lumOff val="15000"/>
                  </a:schemeClr>
                </a:solidFill>
              </a:rPr>
              <a:t>Energy removed at a constant rate</a:t>
            </a:r>
          </a:p>
        </p:txBody>
      </p:sp>
      <p:cxnSp>
        <p:nvCxnSpPr>
          <p:cNvPr id="11" name="Straight Connector 10"/>
          <p:cNvCxnSpPr/>
          <p:nvPr/>
        </p:nvCxnSpPr>
        <p:spPr>
          <a:xfrm>
            <a:off x="685800" y="290578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95459" y="526798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66800" y="2296180"/>
            <a:ext cx="762000" cy="60960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828800" y="2905780"/>
            <a:ext cx="2590800"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19600" y="2905780"/>
            <a:ext cx="2209800" cy="236220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629400" y="5267980"/>
            <a:ext cx="1295400"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924800" y="5267980"/>
            <a:ext cx="762000" cy="60960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000259" y="1852375"/>
            <a:ext cx="304800" cy="369332"/>
          </a:xfrm>
          <a:prstGeom prst="rect">
            <a:avLst/>
          </a:prstGeom>
          <a:noFill/>
        </p:spPr>
        <p:txBody>
          <a:bodyPr wrap="square" rtlCol="0">
            <a:spAutoFit/>
          </a:bodyPr>
          <a:lstStyle/>
          <a:p>
            <a:r>
              <a:rPr lang="en-US" dirty="0"/>
              <a:t>A</a:t>
            </a:r>
          </a:p>
        </p:txBody>
      </p:sp>
      <p:sp>
        <p:nvSpPr>
          <p:cNvPr id="23" name="TextBox 22"/>
          <p:cNvSpPr txBox="1"/>
          <p:nvPr/>
        </p:nvSpPr>
        <p:spPr>
          <a:xfrm>
            <a:off x="1676400" y="2981980"/>
            <a:ext cx="304800" cy="369332"/>
          </a:xfrm>
          <a:prstGeom prst="rect">
            <a:avLst/>
          </a:prstGeom>
          <a:noFill/>
        </p:spPr>
        <p:txBody>
          <a:bodyPr wrap="square" rtlCol="0">
            <a:spAutoFit/>
          </a:bodyPr>
          <a:lstStyle/>
          <a:p>
            <a:r>
              <a:rPr lang="en-US" dirty="0"/>
              <a:t>B</a:t>
            </a:r>
          </a:p>
        </p:txBody>
      </p:sp>
      <p:sp>
        <p:nvSpPr>
          <p:cNvPr id="24" name="TextBox 23"/>
          <p:cNvSpPr txBox="1"/>
          <p:nvPr/>
        </p:nvSpPr>
        <p:spPr>
          <a:xfrm>
            <a:off x="4142704" y="2998668"/>
            <a:ext cx="304800" cy="369332"/>
          </a:xfrm>
          <a:prstGeom prst="rect">
            <a:avLst/>
          </a:prstGeom>
          <a:noFill/>
        </p:spPr>
        <p:txBody>
          <a:bodyPr wrap="square" rtlCol="0">
            <a:spAutoFit/>
          </a:bodyPr>
          <a:lstStyle/>
          <a:p>
            <a:r>
              <a:rPr lang="en-US" dirty="0"/>
              <a:t>C</a:t>
            </a:r>
          </a:p>
        </p:txBody>
      </p:sp>
      <p:sp>
        <p:nvSpPr>
          <p:cNvPr id="25" name="TextBox 24"/>
          <p:cNvSpPr txBox="1"/>
          <p:nvPr/>
        </p:nvSpPr>
        <p:spPr>
          <a:xfrm>
            <a:off x="6477000" y="5278293"/>
            <a:ext cx="304800" cy="369332"/>
          </a:xfrm>
          <a:prstGeom prst="rect">
            <a:avLst/>
          </a:prstGeom>
          <a:noFill/>
        </p:spPr>
        <p:txBody>
          <a:bodyPr wrap="square" rtlCol="0">
            <a:spAutoFit/>
          </a:bodyPr>
          <a:lstStyle/>
          <a:p>
            <a:r>
              <a:rPr lang="en-US" dirty="0"/>
              <a:t>D</a:t>
            </a:r>
          </a:p>
        </p:txBody>
      </p:sp>
      <p:sp>
        <p:nvSpPr>
          <p:cNvPr id="26" name="TextBox 25"/>
          <p:cNvSpPr txBox="1"/>
          <p:nvPr/>
        </p:nvSpPr>
        <p:spPr>
          <a:xfrm>
            <a:off x="7843234" y="4887496"/>
            <a:ext cx="304800" cy="369332"/>
          </a:xfrm>
          <a:prstGeom prst="rect">
            <a:avLst/>
          </a:prstGeom>
          <a:noFill/>
        </p:spPr>
        <p:txBody>
          <a:bodyPr wrap="square" rtlCol="0">
            <a:spAutoFit/>
          </a:bodyPr>
          <a:lstStyle/>
          <a:p>
            <a:r>
              <a:rPr lang="en-US" dirty="0"/>
              <a:t>E</a:t>
            </a:r>
          </a:p>
        </p:txBody>
      </p:sp>
      <p:sp>
        <p:nvSpPr>
          <p:cNvPr id="27" name="TextBox 26"/>
          <p:cNvSpPr txBox="1"/>
          <p:nvPr/>
        </p:nvSpPr>
        <p:spPr>
          <a:xfrm>
            <a:off x="8568744" y="5466833"/>
            <a:ext cx="304800" cy="369332"/>
          </a:xfrm>
          <a:prstGeom prst="rect">
            <a:avLst/>
          </a:prstGeom>
          <a:noFill/>
        </p:spPr>
        <p:txBody>
          <a:bodyPr wrap="square" rtlCol="0">
            <a:spAutoFit/>
          </a:bodyPr>
          <a:lstStyle/>
          <a:p>
            <a:r>
              <a:rPr lang="en-US" dirty="0"/>
              <a:t>F</a:t>
            </a:r>
          </a:p>
        </p:txBody>
      </p:sp>
      <p:sp>
        <p:nvSpPr>
          <p:cNvPr id="28" name="TextBox 27"/>
          <p:cNvSpPr txBox="1"/>
          <p:nvPr/>
        </p:nvSpPr>
        <p:spPr>
          <a:xfrm>
            <a:off x="0" y="5072162"/>
            <a:ext cx="990600" cy="369332"/>
          </a:xfrm>
          <a:prstGeom prst="rect">
            <a:avLst/>
          </a:prstGeom>
          <a:noFill/>
        </p:spPr>
        <p:txBody>
          <a:bodyPr wrap="square" rtlCol="0">
            <a:spAutoFit/>
          </a:bodyPr>
          <a:lstStyle/>
          <a:p>
            <a:r>
              <a:rPr lang="en-US" dirty="0"/>
              <a:t>1811 K</a:t>
            </a:r>
          </a:p>
        </p:txBody>
      </p:sp>
      <p:sp>
        <p:nvSpPr>
          <p:cNvPr id="29" name="TextBox 28"/>
          <p:cNvSpPr txBox="1"/>
          <p:nvPr/>
        </p:nvSpPr>
        <p:spPr>
          <a:xfrm>
            <a:off x="0" y="2721114"/>
            <a:ext cx="990600" cy="369332"/>
          </a:xfrm>
          <a:prstGeom prst="rect">
            <a:avLst/>
          </a:prstGeom>
          <a:noFill/>
        </p:spPr>
        <p:txBody>
          <a:bodyPr wrap="square" rtlCol="0">
            <a:spAutoFit/>
          </a:bodyPr>
          <a:lstStyle/>
          <a:p>
            <a:r>
              <a:rPr lang="en-US" dirty="0"/>
              <a:t>3134 K</a:t>
            </a:r>
          </a:p>
        </p:txBody>
      </p:sp>
      <p:sp>
        <p:nvSpPr>
          <p:cNvPr id="3" name="TextBox 2"/>
          <p:cNvSpPr txBox="1"/>
          <p:nvPr/>
        </p:nvSpPr>
        <p:spPr>
          <a:xfrm>
            <a:off x="0" y="81677"/>
            <a:ext cx="9067800" cy="2308324"/>
          </a:xfrm>
          <a:prstGeom prst="rect">
            <a:avLst/>
          </a:prstGeom>
          <a:noFill/>
        </p:spPr>
        <p:txBody>
          <a:bodyPr wrap="square" rtlCol="0">
            <a:spAutoFit/>
          </a:bodyPr>
          <a:lstStyle/>
          <a:p>
            <a:r>
              <a:rPr lang="en-US" dirty="0"/>
              <a:t>19. What formula is used to move from point B to C    20. from C to D   21.  from E to F</a:t>
            </a:r>
            <a:br>
              <a:rPr lang="en-US" dirty="0"/>
            </a:br>
            <a:endParaRPr lang="en-US" dirty="0"/>
          </a:p>
          <a:p>
            <a:r>
              <a:rPr lang="en-US" dirty="0"/>
              <a:t>22.  Is kinetic energy increasing, decreasing, or holding steady at segment BC?</a:t>
            </a:r>
          </a:p>
          <a:p>
            <a:r>
              <a:rPr lang="en-US" dirty="0"/>
              <a:t>23.  Is potential energy increasing, decreasing, or holding steady at segment CD?</a:t>
            </a:r>
          </a:p>
          <a:p>
            <a:r>
              <a:rPr lang="en-US" dirty="0"/>
              <a:t>24.  Is kinetic energy increasing, decreasing, or holding steady at segment EF?</a:t>
            </a:r>
          </a:p>
          <a:p>
            <a:r>
              <a:rPr lang="en-US" dirty="0"/>
              <a:t>25.  Moving from point C to D would be called exothermic or endothermic?</a:t>
            </a:r>
          </a:p>
          <a:p>
            <a:r>
              <a:rPr lang="en-US" dirty="0"/>
              <a:t> </a:t>
            </a:r>
          </a:p>
          <a:p>
            <a:endParaRPr lang="en-US" dirty="0"/>
          </a:p>
        </p:txBody>
      </p:sp>
      <p:sp>
        <p:nvSpPr>
          <p:cNvPr id="30" name="TextBox 29"/>
          <p:cNvSpPr txBox="1"/>
          <p:nvPr/>
        </p:nvSpPr>
        <p:spPr>
          <a:xfrm>
            <a:off x="2743200" y="2128391"/>
            <a:ext cx="4572000" cy="523220"/>
          </a:xfrm>
          <a:prstGeom prst="rect">
            <a:avLst/>
          </a:prstGeom>
          <a:noFill/>
        </p:spPr>
        <p:txBody>
          <a:bodyPr wrap="square" rtlCol="0">
            <a:spAutoFit/>
          </a:bodyPr>
          <a:lstStyle/>
          <a:p>
            <a:r>
              <a:rPr lang="en-US" sz="2800" b="1" dirty="0">
                <a:solidFill>
                  <a:srgbClr val="000099"/>
                </a:solidFill>
              </a:rPr>
              <a:t>Cooling curve for Iron</a:t>
            </a:r>
          </a:p>
        </p:txBody>
      </p:sp>
    </p:spTree>
    <p:extLst>
      <p:ext uri="{BB962C8B-B14F-4D97-AF65-F5344CB8AC3E}">
        <p14:creationId xmlns:p14="http://schemas.microsoft.com/office/powerpoint/2010/main" val="2830266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990600" y="2296180"/>
            <a:ext cx="0" cy="3733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990600" y="6029980"/>
            <a:ext cx="807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0" y="6334780"/>
            <a:ext cx="6629400" cy="523220"/>
          </a:xfrm>
          <a:prstGeom prst="rect">
            <a:avLst/>
          </a:prstGeom>
          <a:noFill/>
        </p:spPr>
        <p:txBody>
          <a:bodyPr wrap="square" rtlCol="0">
            <a:spAutoFit/>
          </a:bodyPr>
          <a:lstStyle/>
          <a:p>
            <a:pPr algn="ctr"/>
            <a:r>
              <a:rPr lang="en-US" sz="2800" dirty="0">
                <a:solidFill>
                  <a:schemeClr val="tx1">
                    <a:lumMod val="85000"/>
                    <a:lumOff val="15000"/>
                  </a:schemeClr>
                </a:solidFill>
              </a:rPr>
              <a:t>Energy removed at a constant rate</a:t>
            </a:r>
          </a:p>
        </p:txBody>
      </p:sp>
      <p:cxnSp>
        <p:nvCxnSpPr>
          <p:cNvPr id="11" name="Straight Connector 10"/>
          <p:cNvCxnSpPr/>
          <p:nvPr/>
        </p:nvCxnSpPr>
        <p:spPr>
          <a:xfrm>
            <a:off x="685800" y="290578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95459" y="526798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66800" y="2296180"/>
            <a:ext cx="762000" cy="60960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828800" y="2905780"/>
            <a:ext cx="2590800"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19600" y="2905780"/>
            <a:ext cx="2209800" cy="236220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629400" y="5267980"/>
            <a:ext cx="1295400"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924800" y="5267980"/>
            <a:ext cx="762000" cy="60960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000259" y="1852375"/>
            <a:ext cx="304800" cy="369332"/>
          </a:xfrm>
          <a:prstGeom prst="rect">
            <a:avLst/>
          </a:prstGeom>
          <a:noFill/>
        </p:spPr>
        <p:txBody>
          <a:bodyPr wrap="square" rtlCol="0">
            <a:spAutoFit/>
          </a:bodyPr>
          <a:lstStyle/>
          <a:p>
            <a:r>
              <a:rPr lang="en-US" dirty="0"/>
              <a:t>A</a:t>
            </a:r>
          </a:p>
        </p:txBody>
      </p:sp>
      <p:sp>
        <p:nvSpPr>
          <p:cNvPr id="23" name="TextBox 22"/>
          <p:cNvSpPr txBox="1"/>
          <p:nvPr/>
        </p:nvSpPr>
        <p:spPr>
          <a:xfrm>
            <a:off x="1676400" y="2981980"/>
            <a:ext cx="304800" cy="369332"/>
          </a:xfrm>
          <a:prstGeom prst="rect">
            <a:avLst/>
          </a:prstGeom>
          <a:noFill/>
        </p:spPr>
        <p:txBody>
          <a:bodyPr wrap="square" rtlCol="0">
            <a:spAutoFit/>
          </a:bodyPr>
          <a:lstStyle/>
          <a:p>
            <a:r>
              <a:rPr lang="en-US" dirty="0"/>
              <a:t>B</a:t>
            </a:r>
          </a:p>
        </p:txBody>
      </p:sp>
      <p:sp>
        <p:nvSpPr>
          <p:cNvPr id="24" name="TextBox 23"/>
          <p:cNvSpPr txBox="1"/>
          <p:nvPr/>
        </p:nvSpPr>
        <p:spPr>
          <a:xfrm>
            <a:off x="4155583" y="2943202"/>
            <a:ext cx="304800" cy="369332"/>
          </a:xfrm>
          <a:prstGeom prst="rect">
            <a:avLst/>
          </a:prstGeom>
          <a:noFill/>
        </p:spPr>
        <p:txBody>
          <a:bodyPr wrap="square" rtlCol="0">
            <a:spAutoFit/>
          </a:bodyPr>
          <a:lstStyle/>
          <a:p>
            <a:r>
              <a:rPr lang="en-US" dirty="0"/>
              <a:t>C</a:t>
            </a:r>
          </a:p>
        </p:txBody>
      </p:sp>
      <p:sp>
        <p:nvSpPr>
          <p:cNvPr id="25" name="TextBox 24"/>
          <p:cNvSpPr txBox="1"/>
          <p:nvPr/>
        </p:nvSpPr>
        <p:spPr>
          <a:xfrm>
            <a:off x="6477000" y="5278293"/>
            <a:ext cx="304800" cy="369332"/>
          </a:xfrm>
          <a:prstGeom prst="rect">
            <a:avLst/>
          </a:prstGeom>
          <a:noFill/>
        </p:spPr>
        <p:txBody>
          <a:bodyPr wrap="square" rtlCol="0">
            <a:spAutoFit/>
          </a:bodyPr>
          <a:lstStyle/>
          <a:p>
            <a:r>
              <a:rPr lang="en-US" dirty="0"/>
              <a:t>D</a:t>
            </a:r>
          </a:p>
        </p:txBody>
      </p:sp>
      <p:sp>
        <p:nvSpPr>
          <p:cNvPr id="26" name="TextBox 25"/>
          <p:cNvSpPr txBox="1"/>
          <p:nvPr/>
        </p:nvSpPr>
        <p:spPr>
          <a:xfrm>
            <a:off x="7843234" y="4887496"/>
            <a:ext cx="304800" cy="369332"/>
          </a:xfrm>
          <a:prstGeom prst="rect">
            <a:avLst/>
          </a:prstGeom>
          <a:noFill/>
        </p:spPr>
        <p:txBody>
          <a:bodyPr wrap="square" rtlCol="0">
            <a:spAutoFit/>
          </a:bodyPr>
          <a:lstStyle/>
          <a:p>
            <a:r>
              <a:rPr lang="en-US" dirty="0"/>
              <a:t>E</a:t>
            </a:r>
          </a:p>
        </p:txBody>
      </p:sp>
      <p:sp>
        <p:nvSpPr>
          <p:cNvPr id="27" name="TextBox 26"/>
          <p:cNvSpPr txBox="1"/>
          <p:nvPr/>
        </p:nvSpPr>
        <p:spPr>
          <a:xfrm>
            <a:off x="8568744" y="5466833"/>
            <a:ext cx="304800" cy="369332"/>
          </a:xfrm>
          <a:prstGeom prst="rect">
            <a:avLst/>
          </a:prstGeom>
          <a:noFill/>
        </p:spPr>
        <p:txBody>
          <a:bodyPr wrap="square" rtlCol="0">
            <a:spAutoFit/>
          </a:bodyPr>
          <a:lstStyle/>
          <a:p>
            <a:r>
              <a:rPr lang="en-US" dirty="0"/>
              <a:t>F</a:t>
            </a:r>
          </a:p>
        </p:txBody>
      </p:sp>
      <p:sp>
        <p:nvSpPr>
          <p:cNvPr id="28" name="TextBox 27"/>
          <p:cNvSpPr txBox="1"/>
          <p:nvPr/>
        </p:nvSpPr>
        <p:spPr>
          <a:xfrm>
            <a:off x="0" y="5072162"/>
            <a:ext cx="990600" cy="369332"/>
          </a:xfrm>
          <a:prstGeom prst="rect">
            <a:avLst/>
          </a:prstGeom>
          <a:noFill/>
        </p:spPr>
        <p:txBody>
          <a:bodyPr wrap="square" rtlCol="0">
            <a:spAutoFit/>
          </a:bodyPr>
          <a:lstStyle/>
          <a:p>
            <a:r>
              <a:rPr lang="en-US" dirty="0"/>
              <a:t>1811 K</a:t>
            </a:r>
          </a:p>
        </p:txBody>
      </p:sp>
      <p:sp>
        <p:nvSpPr>
          <p:cNvPr id="29" name="TextBox 28"/>
          <p:cNvSpPr txBox="1"/>
          <p:nvPr/>
        </p:nvSpPr>
        <p:spPr>
          <a:xfrm>
            <a:off x="0" y="2721114"/>
            <a:ext cx="990600" cy="369332"/>
          </a:xfrm>
          <a:prstGeom prst="rect">
            <a:avLst/>
          </a:prstGeom>
          <a:noFill/>
        </p:spPr>
        <p:txBody>
          <a:bodyPr wrap="square" rtlCol="0">
            <a:spAutoFit/>
          </a:bodyPr>
          <a:lstStyle/>
          <a:p>
            <a:r>
              <a:rPr lang="en-US" dirty="0"/>
              <a:t>3134 K</a:t>
            </a:r>
          </a:p>
        </p:txBody>
      </p:sp>
      <p:sp>
        <p:nvSpPr>
          <p:cNvPr id="3" name="TextBox 2"/>
          <p:cNvSpPr txBox="1"/>
          <p:nvPr/>
        </p:nvSpPr>
        <p:spPr>
          <a:xfrm>
            <a:off x="-1" y="68351"/>
            <a:ext cx="9144000" cy="1477328"/>
          </a:xfrm>
          <a:prstGeom prst="rect">
            <a:avLst/>
          </a:prstGeom>
          <a:noFill/>
        </p:spPr>
        <p:txBody>
          <a:bodyPr wrap="square" rtlCol="0">
            <a:spAutoFit/>
          </a:bodyPr>
          <a:lstStyle/>
          <a:p>
            <a:r>
              <a:rPr lang="en-US" dirty="0">
                <a:solidFill>
                  <a:srgbClr val="FF0000"/>
                </a:solidFill>
              </a:rPr>
              <a:t>19, 20, and 21.  See the formulas below.</a:t>
            </a:r>
          </a:p>
          <a:p>
            <a:r>
              <a:rPr lang="en-US" dirty="0">
                <a:solidFill>
                  <a:srgbClr val="FF0000"/>
                </a:solidFill>
              </a:rPr>
              <a:t>22.  Kinetic energy is STEADY on segment BC.</a:t>
            </a:r>
          </a:p>
          <a:p>
            <a:r>
              <a:rPr lang="en-US" dirty="0">
                <a:solidFill>
                  <a:srgbClr val="FF0000"/>
                </a:solidFill>
              </a:rPr>
              <a:t>23.  Potential energy is STEADY at segment CD.</a:t>
            </a:r>
          </a:p>
          <a:p>
            <a:r>
              <a:rPr lang="en-US" dirty="0">
                <a:solidFill>
                  <a:srgbClr val="FF0000"/>
                </a:solidFill>
              </a:rPr>
              <a:t>24.  Kinetic energy is DECREASING at segment EF.</a:t>
            </a:r>
          </a:p>
          <a:p>
            <a:r>
              <a:rPr lang="en-US" dirty="0">
                <a:solidFill>
                  <a:srgbClr val="FF0000"/>
                </a:solidFill>
              </a:rPr>
              <a:t>25.  Moving from point C to D is exothermic because energy is REMOVED TO COOL the iron.</a:t>
            </a:r>
          </a:p>
        </p:txBody>
      </p:sp>
      <p:sp>
        <p:nvSpPr>
          <p:cNvPr id="2" name="TextBox 1"/>
          <p:cNvSpPr txBox="1"/>
          <p:nvPr/>
        </p:nvSpPr>
        <p:spPr>
          <a:xfrm>
            <a:off x="2438400" y="2943202"/>
            <a:ext cx="1676400" cy="584775"/>
          </a:xfrm>
          <a:prstGeom prst="rect">
            <a:avLst/>
          </a:prstGeom>
          <a:noFill/>
        </p:spPr>
        <p:txBody>
          <a:bodyPr wrap="square" rtlCol="0">
            <a:spAutoFit/>
          </a:bodyPr>
          <a:lstStyle/>
          <a:p>
            <a:r>
              <a:rPr lang="en-US" sz="3200" dirty="0">
                <a:solidFill>
                  <a:srgbClr val="FF0000"/>
                </a:solidFill>
              </a:rPr>
              <a:t>q= mH</a:t>
            </a:r>
            <a:r>
              <a:rPr lang="en-US" sz="3200" baseline="-25000" dirty="0">
                <a:solidFill>
                  <a:srgbClr val="FF0000"/>
                </a:solidFill>
              </a:rPr>
              <a:t>V</a:t>
            </a:r>
          </a:p>
        </p:txBody>
      </p:sp>
      <p:sp>
        <p:nvSpPr>
          <p:cNvPr id="30" name="TextBox 29"/>
          <p:cNvSpPr txBox="1"/>
          <p:nvPr/>
        </p:nvSpPr>
        <p:spPr>
          <a:xfrm>
            <a:off x="5410200" y="3351312"/>
            <a:ext cx="1676400" cy="584775"/>
          </a:xfrm>
          <a:prstGeom prst="rect">
            <a:avLst/>
          </a:prstGeom>
          <a:noFill/>
        </p:spPr>
        <p:txBody>
          <a:bodyPr wrap="square" rtlCol="0">
            <a:spAutoFit/>
          </a:bodyPr>
          <a:lstStyle/>
          <a:p>
            <a:r>
              <a:rPr lang="en-US" sz="3200" dirty="0">
                <a:solidFill>
                  <a:srgbClr val="FF0000"/>
                </a:solidFill>
              </a:rPr>
              <a:t>q= </a:t>
            </a:r>
            <a:r>
              <a:rPr lang="en-US" sz="3200" dirty="0" err="1">
                <a:solidFill>
                  <a:srgbClr val="FF0000"/>
                </a:solidFill>
              </a:rPr>
              <a:t>mC</a:t>
            </a:r>
            <a:r>
              <a:rPr lang="el-GR" sz="3200" dirty="0">
                <a:solidFill>
                  <a:srgbClr val="FF0000"/>
                </a:solidFill>
              </a:rPr>
              <a:t>Δ</a:t>
            </a:r>
            <a:r>
              <a:rPr lang="en-US" sz="3200" dirty="0">
                <a:solidFill>
                  <a:srgbClr val="FF0000"/>
                </a:solidFill>
              </a:rPr>
              <a:t>T</a:t>
            </a:r>
            <a:endParaRPr lang="en-US" sz="3200" baseline="-25000" dirty="0">
              <a:solidFill>
                <a:srgbClr val="FF0000"/>
              </a:solidFill>
            </a:endParaRPr>
          </a:p>
        </p:txBody>
      </p:sp>
      <p:sp>
        <p:nvSpPr>
          <p:cNvPr id="31" name="TextBox 30"/>
          <p:cNvSpPr txBox="1"/>
          <p:nvPr/>
        </p:nvSpPr>
        <p:spPr>
          <a:xfrm>
            <a:off x="7277100" y="2613392"/>
            <a:ext cx="1676400" cy="584775"/>
          </a:xfrm>
          <a:prstGeom prst="rect">
            <a:avLst/>
          </a:prstGeom>
          <a:noFill/>
        </p:spPr>
        <p:txBody>
          <a:bodyPr wrap="square" rtlCol="0">
            <a:spAutoFit/>
          </a:bodyPr>
          <a:lstStyle/>
          <a:p>
            <a:r>
              <a:rPr lang="en-US" sz="3200" dirty="0">
                <a:solidFill>
                  <a:srgbClr val="FF0000"/>
                </a:solidFill>
              </a:rPr>
              <a:t>q= </a:t>
            </a:r>
            <a:r>
              <a:rPr lang="en-US" sz="3200" dirty="0" err="1">
                <a:solidFill>
                  <a:srgbClr val="FF0000"/>
                </a:solidFill>
              </a:rPr>
              <a:t>mC</a:t>
            </a:r>
            <a:r>
              <a:rPr lang="el-GR" sz="3200" dirty="0">
                <a:solidFill>
                  <a:srgbClr val="FF0000"/>
                </a:solidFill>
              </a:rPr>
              <a:t>Δ</a:t>
            </a:r>
            <a:r>
              <a:rPr lang="en-US" sz="3200" dirty="0">
                <a:solidFill>
                  <a:srgbClr val="FF0000"/>
                </a:solidFill>
              </a:rPr>
              <a:t>T</a:t>
            </a:r>
            <a:endParaRPr lang="en-US" sz="3200" baseline="-25000" dirty="0">
              <a:solidFill>
                <a:srgbClr val="FF0000"/>
              </a:solidFill>
            </a:endParaRPr>
          </a:p>
        </p:txBody>
      </p:sp>
      <p:cxnSp>
        <p:nvCxnSpPr>
          <p:cNvPr id="7" name="Straight Arrow Connector 6"/>
          <p:cNvCxnSpPr/>
          <p:nvPr/>
        </p:nvCxnSpPr>
        <p:spPr>
          <a:xfrm flipH="1">
            <a:off x="8305800" y="3198167"/>
            <a:ext cx="207672" cy="224332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895600" y="2068681"/>
            <a:ext cx="4572000" cy="523220"/>
          </a:xfrm>
          <a:prstGeom prst="rect">
            <a:avLst/>
          </a:prstGeom>
          <a:noFill/>
        </p:spPr>
        <p:txBody>
          <a:bodyPr wrap="square" rtlCol="0">
            <a:spAutoFit/>
          </a:bodyPr>
          <a:lstStyle/>
          <a:p>
            <a:r>
              <a:rPr lang="en-US" sz="2800" b="1" dirty="0">
                <a:solidFill>
                  <a:srgbClr val="000099"/>
                </a:solidFill>
              </a:rPr>
              <a:t>Cooling curve for Iron</a:t>
            </a:r>
          </a:p>
        </p:txBody>
      </p:sp>
    </p:spTree>
    <p:extLst>
      <p:ext uri="{BB962C8B-B14F-4D97-AF65-F5344CB8AC3E}">
        <p14:creationId xmlns:p14="http://schemas.microsoft.com/office/powerpoint/2010/main" val="1010274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57200"/>
            <a:ext cx="9144000" cy="4124206"/>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August 2007</a:t>
            </a:r>
            <a:br>
              <a:rPr lang="en-US" sz="2400" b="1" dirty="0">
                <a:latin typeface="Times New Roman" panose="02020603050405020304" pitchFamily="18" charset="0"/>
                <a:cs typeface="Times New Roman" panose="02020603050405020304" pitchFamily="18" charset="0"/>
              </a:rPr>
            </a:br>
            <a:br>
              <a:rPr lang="en-US" sz="24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1.  Given this balanced equation representing a reaction:</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Cl</a:t>
            </a:r>
            <a:r>
              <a:rPr lang="en-US" sz="2800" b="1" baseline="-25000" dirty="0">
                <a:latin typeface="Times New Roman" panose="02020603050405020304" pitchFamily="18" charset="0"/>
                <a:cs typeface="Times New Roman" panose="02020603050405020304" pitchFamily="18" charset="0"/>
              </a:rPr>
              <a:t>2(G) </a:t>
            </a:r>
            <a:r>
              <a:rPr lang="en-US" sz="2800" b="1" dirty="0">
                <a:latin typeface="Times New Roman" panose="02020603050405020304" pitchFamily="18" charset="0"/>
                <a:cs typeface="Times New Roman" panose="02020603050405020304" pitchFamily="18" charset="0"/>
              </a:rPr>
              <a:t>           Cl</a:t>
            </a:r>
            <a:r>
              <a:rPr lang="en-US" sz="2800" b="1" baseline="-25000" dirty="0">
                <a:latin typeface="Times New Roman" panose="02020603050405020304" pitchFamily="18" charset="0"/>
                <a:cs typeface="Times New Roman" panose="02020603050405020304" pitchFamily="18" charset="0"/>
              </a:rPr>
              <a:t>(G) </a:t>
            </a:r>
            <a:r>
              <a:rPr lang="en-US" sz="2800" b="1" dirty="0">
                <a:latin typeface="Times New Roman" panose="02020603050405020304" pitchFamily="18" charset="0"/>
                <a:cs typeface="Times New Roman" panose="02020603050405020304" pitchFamily="18" charset="0"/>
              </a:rPr>
              <a:t>+ Cl</a:t>
            </a:r>
            <a:r>
              <a:rPr lang="en-US" sz="2800" b="1" baseline="-25000" dirty="0">
                <a:latin typeface="Times New Roman" panose="02020603050405020304" pitchFamily="18" charset="0"/>
                <a:cs typeface="Times New Roman" panose="02020603050405020304" pitchFamily="18" charset="0"/>
              </a:rPr>
              <a:t>(G)</a:t>
            </a:r>
            <a:r>
              <a:rPr lang="en-US" sz="2800" b="1" dirty="0">
                <a:latin typeface="Times New Roman" panose="02020603050405020304" pitchFamily="18" charset="0"/>
                <a:cs typeface="Times New Roman" panose="02020603050405020304" pitchFamily="18" charset="0"/>
              </a:rPr>
              <a:t>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What occurs during this change?</a:t>
            </a:r>
            <a:br>
              <a:rPr lang="en-US" sz="2800" b="1" dirty="0">
                <a:latin typeface="Times New Roman" panose="02020603050405020304" pitchFamily="18" charset="0"/>
                <a:cs typeface="Times New Roman" panose="02020603050405020304" pitchFamily="18" charset="0"/>
              </a:rPr>
            </a:b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A. energy is absorbed and a bond is broken</a:t>
            </a:r>
            <a:br>
              <a:rPr lang="en-US" sz="2800" b="1" dirty="0">
                <a:solidFill>
                  <a:srgbClr val="FF0000"/>
                </a:solidFill>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n-US" dirty="0"/>
          </a:p>
        </p:txBody>
      </p:sp>
      <p:cxnSp>
        <p:nvCxnSpPr>
          <p:cNvPr id="4" name="Straight Arrow Connector 3"/>
          <p:cNvCxnSpPr/>
          <p:nvPr/>
        </p:nvCxnSpPr>
        <p:spPr>
          <a:xfrm>
            <a:off x="1828800" y="1929685"/>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5944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763000" cy="538609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June 2007</a:t>
            </a:r>
            <a:br>
              <a:rPr lang="en-US" sz="2800" b="1"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2.   Given the balanced equation:     I + I           I</a:t>
            </a:r>
            <a:r>
              <a:rPr lang="en-US" sz="2800" b="1" baseline="-25000" dirty="0">
                <a:latin typeface="Times New Roman" panose="02020603050405020304" pitchFamily="18" charset="0"/>
                <a:cs typeface="Times New Roman" panose="02020603050405020304" pitchFamily="18" charset="0"/>
              </a:rPr>
              <a:t>2</a:t>
            </a:r>
            <a:br>
              <a:rPr lang="en-US" sz="2800" b="1" dirty="0">
                <a:latin typeface="Times New Roman" panose="02020603050405020304" pitchFamily="18" charset="0"/>
                <a:cs typeface="Times New Roman" panose="02020603050405020304" pitchFamily="18" charset="0"/>
              </a:rPr>
            </a:b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Which statement describes the process represented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by this equation?</a:t>
            </a:r>
            <a:br>
              <a:rPr lang="en-US" sz="2800" b="1" dirty="0">
                <a:latin typeface="Times New Roman" panose="02020603050405020304" pitchFamily="18" charset="0"/>
                <a:cs typeface="Times New Roman" panose="02020603050405020304" pitchFamily="18" charset="0"/>
              </a:rPr>
            </a:b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A.  A bond is formed as energy is absorbed</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B.  A bond is formed as energy is released</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C.  A bond is broken as energy is absorbed</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D.  A bond is broken as energy is released</a:t>
            </a:r>
            <a:endParaRPr lang="en-US" sz="2800" dirty="0">
              <a:latin typeface="Times New Roman" panose="02020603050405020304" pitchFamily="18" charset="0"/>
              <a:cs typeface="Times New Roman" panose="02020603050405020304" pitchFamily="18" charset="0"/>
            </a:endParaRPr>
          </a:p>
          <a:p>
            <a:r>
              <a:rPr lang="en-US" dirty="0"/>
              <a:t> </a:t>
            </a:r>
          </a:p>
          <a:p>
            <a:endParaRPr lang="en-US" dirty="0"/>
          </a:p>
        </p:txBody>
      </p:sp>
      <p:cxnSp>
        <p:nvCxnSpPr>
          <p:cNvPr id="3" name="Straight Arrow Connector 2"/>
          <p:cNvCxnSpPr/>
          <p:nvPr/>
        </p:nvCxnSpPr>
        <p:spPr>
          <a:xfrm>
            <a:off x="6705600" y="15240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5677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763000" cy="4247317"/>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June 2007</a:t>
            </a:r>
            <a:br>
              <a:rPr lang="en-US" sz="2800" b="1"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2.   Given the balanced equation:     I + I           I</a:t>
            </a:r>
            <a:r>
              <a:rPr lang="en-US" sz="2800" b="1" baseline="-25000" dirty="0">
                <a:latin typeface="Times New Roman" panose="02020603050405020304" pitchFamily="18" charset="0"/>
                <a:cs typeface="Times New Roman" panose="02020603050405020304" pitchFamily="18" charset="0"/>
              </a:rPr>
              <a:t>2</a:t>
            </a:r>
            <a:br>
              <a:rPr lang="en-US" sz="2800" b="1" dirty="0">
                <a:latin typeface="Times New Roman" panose="02020603050405020304" pitchFamily="18" charset="0"/>
                <a:cs typeface="Times New Roman" panose="02020603050405020304" pitchFamily="18" charset="0"/>
              </a:rPr>
            </a:b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Which statement describes the process represented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by this equation?</a:t>
            </a:r>
            <a:br>
              <a:rPr lang="en-US" sz="2800" b="1" dirty="0">
                <a:latin typeface="Times New Roman" panose="02020603050405020304" pitchFamily="18" charset="0"/>
                <a:cs typeface="Times New Roman" panose="02020603050405020304" pitchFamily="18" charset="0"/>
              </a:rPr>
            </a:b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B.  A bond is formed as energy is released</a:t>
            </a:r>
            <a:br>
              <a:rPr lang="en-US" sz="2800" b="1" dirty="0">
                <a:solidFill>
                  <a:srgbClr val="FF0000"/>
                </a:solidFill>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t>
            </a:r>
            <a:endParaRPr lang="en-US" dirty="0"/>
          </a:p>
          <a:p>
            <a:endParaRPr lang="en-US" dirty="0"/>
          </a:p>
        </p:txBody>
      </p:sp>
      <p:cxnSp>
        <p:nvCxnSpPr>
          <p:cNvPr id="3" name="Straight Arrow Connector 2"/>
          <p:cNvCxnSpPr/>
          <p:nvPr/>
        </p:nvCxnSpPr>
        <p:spPr>
          <a:xfrm>
            <a:off x="6705600" y="15240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016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5355312"/>
          </a:xfrm>
          <a:prstGeom prst="rect">
            <a:avLst/>
          </a:prstGeom>
          <a:noFill/>
        </p:spPr>
        <p:txBody>
          <a:bodyPr wrap="square" rtlCol="0">
            <a:spAutoFit/>
          </a:bodyPr>
          <a:lstStyle/>
          <a:p>
            <a:r>
              <a:rPr lang="en-US" b="1" dirty="0">
                <a:solidFill>
                  <a:srgbClr val="000099"/>
                </a:solidFill>
                <a:latin typeface="Times New Roman" panose="02020603050405020304" pitchFamily="18" charset="0"/>
                <a:cs typeface="Times New Roman" panose="02020603050405020304" pitchFamily="18" charset="0"/>
              </a:rPr>
              <a:t>The temperature of a sample is increased from 20.°C to 160.°centigrade as the sample absorbs heat at a constant rate of 15 kilojoules per minute at standard pressure.</a:t>
            </a:r>
            <a:br>
              <a:rPr lang="en-US" b="1" dirty="0">
                <a:solidFill>
                  <a:srgbClr val="000099"/>
                </a:solidFill>
                <a:latin typeface="Times New Roman" panose="02020603050405020304" pitchFamily="18" charset="0"/>
                <a:cs typeface="Times New Roman" panose="02020603050405020304" pitchFamily="18" charset="0"/>
              </a:rPr>
            </a:br>
            <a:br>
              <a:rPr lang="en-US" b="1" dirty="0">
                <a:solidFill>
                  <a:srgbClr val="000099"/>
                </a:solidFill>
                <a:latin typeface="Times New Roman" panose="02020603050405020304" pitchFamily="18" charset="0"/>
                <a:cs typeface="Times New Roman" panose="02020603050405020304" pitchFamily="18" charset="0"/>
              </a:rPr>
            </a:br>
            <a:r>
              <a:rPr lang="en-US" b="1" dirty="0">
                <a:solidFill>
                  <a:srgbClr val="000099"/>
                </a:solidFill>
                <a:latin typeface="Times New Roman" panose="02020603050405020304" pitchFamily="18" charset="0"/>
                <a:cs typeface="Times New Roman" panose="02020603050405020304" pitchFamily="18" charset="0"/>
              </a:rPr>
              <a:t>The graph below represents the relationship between temperature and time </a:t>
            </a:r>
            <a:br>
              <a:rPr lang="en-US" b="1" dirty="0">
                <a:solidFill>
                  <a:srgbClr val="000099"/>
                </a:solidFill>
                <a:latin typeface="Times New Roman" panose="02020603050405020304" pitchFamily="18" charset="0"/>
                <a:cs typeface="Times New Roman" panose="02020603050405020304" pitchFamily="18" charset="0"/>
              </a:rPr>
            </a:br>
            <a:r>
              <a:rPr lang="en-US" b="1" dirty="0">
                <a:solidFill>
                  <a:srgbClr val="000099"/>
                </a:solidFill>
                <a:latin typeface="Times New Roman" panose="02020603050405020304" pitchFamily="18" charset="0"/>
                <a:cs typeface="Times New Roman" panose="02020603050405020304" pitchFamily="18" charset="0"/>
              </a:rPr>
              <a:t>as the sample is heated.</a:t>
            </a:r>
          </a:p>
          <a:p>
            <a:endParaRPr lang="en-US" b="1" dirty="0">
              <a:latin typeface="Times New Roman" panose="02020603050405020304" pitchFamily="18" charset="0"/>
              <a:cs typeface="Times New Roman" panose="02020603050405020304" pitchFamily="18" charset="0"/>
            </a:endParaRPr>
          </a:p>
          <a:p>
            <a:br>
              <a:rPr lang="en-US" b="1" dirty="0">
                <a:latin typeface="Times New Roman" panose="02020603050405020304" pitchFamily="18" charset="0"/>
                <a:cs typeface="Times New Roman" panose="02020603050405020304" pitchFamily="18" charset="0"/>
              </a:rPr>
            </a:b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3.  What is the boiling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point of the sample?</a:t>
            </a:r>
            <a:br>
              <a:rPr lang="en-US" b="1" dirty="0">
                <a:latin typeface="Times New Roman" panose="02020603050405020304" pitchFamily="18" charset="0"/>
                <a:cs typeface="Times New Roman" panose="02020603050405020304" pitchFamily="18" charset="0"/>
              </a:rPr>
            </a:b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4.  What is the total time the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sample is in the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liquid phase?</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5.  Determine the amount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of energy in Joules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needed to melt the sample.</a:t>
            </a:r>
          </a:p>
          <a:p>
            <a:endParaRPr lang="en-US" dirty="0"/>
          </a:p>
        </p:txBody>
      </p:sp>
      <p:pic>
        <p:nvPicPr>
          <p:cNvPr id="1026" name="Picture 2" descr="tempvstimegraph"/>
          <p:cNvPicPr>
            <a:picLocks noChangeAspect="1" noChangeArrowheads="1"/>
          </p:cNvPicPr>
          <p:nvPr/>
        </p:nvPicPr>
        <p:blipFill rotWithShape="1">
          <a:blip r:embed="rId2">
            <a:extLst>
              <a:ext uri="{28A0092B-C50C-407E-A947-70E740481C1C}">
                <a14:useLocalDpi xmlns:a14="http://schemas.microsoft.com/office/drawing/2010/main" val="0"/>
              </a:ext>
            </a:extLst>
          </a:blip>
          <a:srcRect r="7325"/>
          <a:stretch/>
        </p:blipFill>
        <p:spPr bwMode="auto">
          <a:xfrm>
            <a:off x="3470432" y="1524000"/>
            <a:ext cx="5444968" cy="440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134227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2523768"/>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3.  What is the boiling point of the sample?  </a:t>
            </a:r>
            <a:r>
              <a:rPr lang="en-US" sz="2800" b="1" dirty="0">
                <a:solidFill>
                  <a:srgbClr val="FF0000"/>
                </a:solidFill>
                <a:latin typeface="Times New Roman" panose="02020603050405020304" pitchFamily="18" charset="0"/>
                <a:cs typeface="Times New Roman" panose="02020603050405020304" pitchFamily="18" charset="0"/>
              </a:rPr>
              <a:t>120°C</a:t>
            </a:r>
            <a:br>
              <a:rPr lang="en-US" sz="3200" b="1" dirty="0">
                <a:solidFill>
                  <a:srgbClr val="FF0000"/>
                </a:solidFill>
                <a:latin typeface="Times New Roman" panose="02020603050405020304" pitchFamily="18" charset="0"/>
                <a:cs typeface="Times New Roman" panose="02020603050405020304" pitchFamily="18" charset="0"/>
              </a:rPr>
            </a:b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4.  What is the total time the sample is in the liquid phase?  </a:t>
            </a:r>
            <a:r>
              <a:rPr lang="en-US" sz="2800" b="1" dirty="0">
                <a:solidFill>
                  <a:srgbClr val="FF0000"/>
                </a:solidFill>
                <a:latin typeface="Times New Roman" panose="02020603050405020304" pitchFamily="18" charset="0"/>
                <a:cs typeface="Times New Roman" panose="02020603050405020304" pitchFamily="18" charset="0"/>
              </a:rPr>
              <a:t>7 – 4 = 3 minutes</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a:p>
            <a:pPr marL="342900" indent="-342900">
              <a:buAutoNum type="arabicPeriod" startAt="5"/>
            </a:pPr>
            <a:r>
              <a:rPr lang="en-US" b="1" dirty="0">
                <a:latin typeface="Times New Roman" panose="02020603050405020304" pitchFamily="18" charset="0"/>
                <a:cs typeface="Times New Roman" panose="02020603050405020304" pitchFamily="18" charset="0"/>
              </a:rPr>
              <a:t>Determine the amount of energy in Joules needed to melt the sample.  </a:t>
            </a:r>
            <a:br>
              <a:rPr lang="en-US" b="1" dirty="0">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This is NOT a </a:t>
            </a:r>
            <a:r>
              <a:rPr lang="en-US" sz="2400" b="1" dirty="0">
                <a:solidFill>
                  <a:srgbClr val="FF0000"/>
                </a:solidFill>
                <a:latin typeface="Times New Roman" panose="02020603050405020304" pitchFamily="18" charset="0"/>
                <a:cs typeface="Times New Roman" panose="02020603050405020304" pitchFamily="18" charset="0"/>
              </a:rPr>
              <a:t>q = </a:t>
            </a:r>
            <a:r>
              <a:rPr lang="en-US" sz="2400" b="1" dirty="0" err="1">
                <a:solidFill>
                  <a:srgbClr val="FF0000"/>
                </a:solidFill>
                <a:latin typeface="Times New Roman" panose="02020603050405020304" pitchFamily="18" charset="0"/>
                <a:cs typeface="Times New Roman" panose="02020603050405020304" pitchFamily="18" charset="0"/>
              </a:rPr>
              <a:t>mH</a:t>
            </a:r>
            <a:r>
              <a:rPr lang="en-US" sz="2400" b="1" baseline="-25000" dirty="0" err="1">
                <a:solidFill>
                  <a:srgbClr val="FF0000"/>
                </a:solidFill>
                <a:latin typeface="Times New Roman" panose="02020603050405020304" pitchFamily="18" charset="0"/>
                <a:cs typeface="Times New Roman" panose="02020603050405020304" pitchFamily="18" charset="0"/>
              </a:rPr>
              <a:t>F</a:t>
            </a:r>
            <a:r>
              <a:rPr lang="en-US" sz="2400" b="1" baseline="-25000" dirty="0">
                <a:solidFill>
                  <a:srgbClr val="FF0000"/>
                </a:solidFill>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rPr>
              <a:t>   Rather, 15 kJ/minute X 2 minutes = 30 kJ</a:t>
            </a:r>
            <a:r>
              <a:rPr lang="en-US" sz="2400" b="1" baseline="-25000" dirty="0">
                <a:solidFill>
                  <a:srgbClr val="FF0000"/>
                </a:solidFill>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rPr>
              <a:t>   </a:t>
            </a:r>
          </a:p>
          <a:p>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a:solidFill>
                  <a:srgbClr val="0000FF"/>
                </a:solidFill>
                <a:latin typeface="Times New Roman" panose="02020603050405020304" pitchFamily="18" charset="0"/>
                <a:cs typeface="Times New Roman" panose="02020603050405020304" pitchFamily="18" charset="0"/>
              </a:rPr>
              <a:t>= 30,000 J</a:t>
            </a:r>
          </a:p>
        </p:txBody>
      </p:sp>
      <p:pic>
        <p:nvPicPr>
          <p:cNvPr id="1026" name="Picture 2" descr="tempvstimegraph"/>
          <p:cNvPicPr>
            <a:picLocks noChangeAspect="1" noChangeArrowheads="1"/>
          </p:cNvPicPr>
          <p:nvPr/>
        </p:nvPicPr>
        <p:blipFill rotWithShape="1">
          <a:blip r:embed="rId2">
            <a:extLst>
              <a:ext uri="{28A0092B-C50C-407E-A947-70E740481C1C}">
                <a14:useLocalDpi xmlns:a14="http://schemas.microsoft.com/office/drawing/2010/main" val="0"/>
              </a:ext>
            </a:extLst>
          </a:blip>
          <a:srcRect r="7325"/>
          <a:stretch/>
        </p:blipFill>
        <p:spPr bwMode="auto">
          <a:xfrm>
            <a:off x="1066800" y="2676168"/>
            <a:ext cx="4591019" cy="37157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67616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534400" cy="4247317"/>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January 2007 Regents exam</a:t>
            </a:r>
            <a:endParaRPr lang="en-US" sz="2800"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pPr marL="514350" indent="-514350">
              <a:buAutoNum type="arabicPeriod" startAt="6"/>
            </a:pPr>
            <a:r>
              <a:rPr lang="en-US" sz="2800" b="1" dirty="0">
                <a:latin typeface="Times New Roman" panose="02020603050405020304" pitchFamily="18" charset="0"/>
                <a:cs typeface="Times New Roman" panose="02020603050405020304" pitchFamily="18" charset="0"/>
              </a:rPr>
              <a:t>At STP, which list of elements contains a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solid, liquid, and a gas?</a:t>
            </a:r>
            <a:br>
              <a:rPr lang="en-US" sz="2800" b="1" dirty="0">
                <a:latin typeface="Times New Roman" panose="02020603050405020304" pitchFamily="18" charset="0"/>
                <a:cs typeface="Times New Roman" panose="02020603050405020304" pitchFamily="18" charset="0"/>
              </a:rPr>
            </a:b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 Ba, Br</a:t>
            </a:r>
            <a:r>
              <a:rPr lang="en-US" sz="2800" b="1" baseline="-25000" dirty="0">
                <a:latin typeface="Times New Roman" panose="02020603050405020304" pitchFamily="18" charset="0"/>
                <a:cs typeface="Times New Roman" panose="02020603050405020304" pitchFamily="18" charset="0"/>
              </a:rPr>
              <a:t>2</a:t>
            </a:r>
            <a:r>
              <a:rPr lang="en-US" sz="2800" b="1" dirty="0">
                <a:latin typeface="Times New Roman" panose="02020603050405020304" pitchFamily="18" charset="0"/>
                <a:cs typeface="Times New Roman" panose="02020603050405020304" pitchFamily="18" charset="0"/>
              </a:rPr>
              <a:t>, B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a:t>
            </a:r>
            <a:r>
              <a:rPr lang="en-US" sz="2800" b="1" dirty="0">
                <a:latin typeface="Times New Roman" panose="02020603050405020304" pitchFamily="18" charset="0"/>
                <a:cs typeface="Times New Roman" panose="02020603050405020304" pitchFamily="18" charset="0"/>
              </a:rPr>
              <a:t>. Cr, Cl</a:t>
            </a:r>
            <a:r>
              <a:rPr lang="en-US" sz="2800" b="1" baseline="-25000" dirty="0">
                <a:latin typeface="Times New Roman" panose="02020603050405020304" pitchFamily="18" charset="0"/>
                <a:cs typeface="Times New Roman" panose="02020603050405020304" pitchFamily="18" charset="0"/>
              </a:rPr>
              <a:t>2</a:t>
            </a:r>
            <a:r>
              <a:rPr lang="en-US" sz="2800" b="1" dirty="0">
                <a:latin typeface="Times New Roman" panose="02020603050405020304" pitchFamily="18" charset="0"/>
                <a:cs typeface="Times New Roman" panose="02020603050405020304" pitchFamily="18" charset="0"/>
              </a:rPr>
              <a:t>, C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Hf</a:t>
            </a:r>
            <a:r>
              <a:rPr lang="en-US" sz="2800" b="1" dirty="0">
                <a:latin typeface="Times New Roman" panose="02020603050405020304" pitchFamily="18" charset="0"/>
                <a:cs typeface="Times New Roman" panose="02020603050405020304" pitchFamily="18" charset="0"/>
              </a:rPr>
              <a:t>, Hg, He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D. Se, Sn, </a:t>
            </a:r>
            <a:r>
              <a:rPr lang="en-US" sz="2800" b="1" dirty="0" err="1">
                <a:latin typeface="Times New Roman" panose="02020603050405020304" pitchFamily="18" charset="0"/>
                <a:cs typeface="Times New Roman" panose="02020603050405020304" pitchFamily="18" charset="0"/>
              </a:rPr>
              <a:t>Sr</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52797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534400" cy="4247317"/>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January 2007 Regents exam</a:t>
            </a:r>
            <a:endParaRPr lang="en-US" sz="2800"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pPr marL="514350" indent="-514350">
              <a:buAutoNum type="arabicPeriod" startAt="6"/>
            </a:pPr>
            <a:r>
              <a:rPr lang="en-US" sz="2800" b="1" dirty="0">
                <a:latin typeface="Times New Roman" panose="02020603050405020304" pitchFamily="18" charset="0"/>
                <a:cs typeface="Times New Roman" panose="02020603050405020304" pitchFamily="18" charset="0"/>
              </a:rPr>
              <a:t>At STP, which list of elements contains a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solid, liquid, and a gas?</a:t>
            </a:r>
            <a:br>
              <a:rPr lang="en-US" sz="2800" b="1" dirty="0">
                <a:latin typeface="Times New Roman" panose="02020603050405020304" pitchFamily="18" charset="0"/>
                <a:cs typeface="Times New Roman" panose="02020603050405020304" pitchFamily="18" charset="0"/>
              </a:rPr>
            </a:b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 Ba, Br</a:t>
            </a:r>
            <a:r>
              <a:rPr lang="en-US" sz="2800" b="1" baseline="-25000" dirty="0">
                <a:latin typeface="Times New Roman" panose="02020603050405020304" pitchFamily="18" charset="0"/>
                <a:cs typeface="Times New Roman" panose="02020603050405020304" pitchFamily="18" charset="0"/>
              </a:rPr>
              <a:t>2</a:t>
            </a:r>
            <a:r>
              <a:rPr lang="en-US" sz="2800" b="1" dirty="0">
                <a:latin typeface="Times New Roman" panose="02020603050405020304" pitchFamily="18" charset="0"/>
                <a:cs typeface="Times New Roman" panose="02020603050405020304" pitchFamily="18" charset="0"/>
              </a:rPr>
              <a:t>, B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a:t>
            </a:r>
            <a:r>
              <a:rPr lang="en-US" sz="2800" b="1" dirty="0">
                <a:latin typeface="Times New Roman" panose="02020603050405020304" pitchFamily="18" charset="0"/>
                <a:cs typeface="Times New Roman" panose="02020603050405020304" pitchFamily="18" charset="0"/>
              </a:rPr>
              <a:t>. Cr, Cl</a:t>
            </a:r>
            <a:r>
              <a:rPr lang="en-US" sz="2800" b="1" baseline="-25000" dirty="0">
                <a:latin typeface="Times New Roman" panose="02020603050405020304" pitchFamily="18" charset="0"/>
                <a:cs typeface="Times New Roman" panose="02020603050405020304" pitchFamily="18" charset="0"/>
              </a:rPr>
              <a:t>2</a:t>
            </a:r>
            <a:r>
              <a:rPr lang="en-US" sz="2800" b="1" dirty="0">
                <a:latin typeface="Times New Roman" panose="02020603050405020304" pitchFamily="18" charset="0"/>
                <a:cs typeface="Times New Roman" panose="02020603050405020304" pitchFamily="18" charset="0"/>
              </a:rPr>
              <a:t>, C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Hf</a:t>
            </a:r>
            <a:r>
              <a:rPr lang="en-US" sz="2800" b="1" dirty="0">
                <a:solidFill>
                  <a:srgbClr val="FF0000"/>
                </a:solidFill>
                <a:latin typeface="Times New Roman" panose="02020603050405020304" pitchFamily="18" charset="0"/>
                <a:cs typeface="Times New Roman" panose="02020603050405020304" pitchFamily="18" charset="0"/>
              </a:rPr>
              <a:t>, Hg, He </a:t>
            </a:r>
            <a:br>
              <a:rPr lang="en-US" sz="2800" b="1" dirty="0">
                <a:solidFill>
                  <a:srgbClr val="FF0000"/>
                </a:solidFill>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D. Se, Sn, </a:t>
            </a:r>
            <a:r>
              <a:rPr lang="en-US" sz="2800" b="1" dirty="0" err="1">
                <a:latin typeface="Times New Roman" panose="02020603050405020304" pitchFamily="18" charset="0"/>
                <a:cs typeface="Times New Roman" panose="02020603050405020304" pitchFamily="18" charset="0"/>
              </a:rPr>
              <a:t>Sr</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71648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2161</Words>
  <Application>Microsoft Office PowerPoint</Application>
  <PresentationFormat>On-screen Show (4:3)</PresentationFormat>
  <Paragraphs>151</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Charlie</cp:lastModifiedBy>
  <cp:revision>58</cp:revision>
  <cp:lastPrinted>2015-06-05T23:17:47Z</cp:lastPrinted>
  <dcterms:created xsi:type="dcterms:W3CDTF">2012-11-04T18:37:25Z</dcterms:created>
  <dcterms:modified xsi:type="dcterms:W3CDTF">2020-01-18T17:06:05Z</dcterms:modified>
</cp:coreProperties>
</file>